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7" r:id="rId2"/>
    <p:sldId id="258" r:id="rId3"/>
    <p:sldId id="259" r:id="rId4"/>
    <p:sldId id="260" r:id="rId5"/>
    <p:sldId id="320" r:id="rId6"/>
    <p:sldId id="321" r:id="rId7"/>
    <p:sldId id="261" r:id="rId8"/>
    <p:sldId id="322" r:id="rId9"/>
    <p:sldId id="323" r:id="rId10"/>
    <p:sldId id="324" r:id="rId11"/>
    <p:sldId id="325" r:id="rId12"/>
    <p:sldId id="326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6" r:id="rId35"/>
    <p:sldId id="284" r:id="rId36"/>
    <p:sldId id="285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19" r:id="rId49"/>
    <p:sldId id="298" r:id="rId50"/>
    <p:sldId id="299" r:id="rId51"/>
    <p:sldId id="300" r:id="rId52"/>
    <p:sldId id="301" r:id="rId53"/>
    <p:sldId id="302" r:id="rId54"/>
    <p:sldId id="303" r:id="rId55"/>
    <p:sldId id="308" r:id="rId56"/>
    <p:sldId id="309" r:id="rId57"/>
    <p:sldId id="318" r:id="rId58"/>
    <p:sldId id="304" r:id="rId59"/>
    <p:sldId id="310" r:id="rId60"/>
    <p:sldId id="305" r:id="rId61"/>
    <p:sldId id="306" r:id="rId62"/>
    <p:sldId id="307" r:id="rId63"/>
    <p:sldId id="311" r:id="rId64"/>
    <p:sldId id="312" r:id="rId65"/>
    <p:sldId id="313" r:id="rId66"/>
    <p:sldId id="314" r:id="rId67"/>
    <p:sldId id="315" r:id="rId68"/>
    <p:sldId id="316" r:id="rId69"/>
    <p:sldId id="317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35" autoAdjust="0"/>
    <p:restoredTop sz="86482" autoAdjust="0"/>
  </p:normalViewPr>
  <p:slideViewPr>
    <p:cSldViewPr>
      <p:cViewPr varScale="1">
        <p:scale>
          <a:sx n="130" d="100"/>
          <a:sy n="130" d="100"/>
        </p:scale>
        <p:origin x="192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0" y="8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F8BE082-19CD-44CB-A152-26180D4864EA}" type="datetimeFigureOut">
              <a:rPr lang="en-US" smtClean="0"/>
              <a:pPr/>
              <a:t>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E76F47-99C7-487B-8267-5CB1CD3ECC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5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>
                <a:latin typeface="Calibri" charset="0"/>
                <a:ea typeface="宋体" charset="0"/>
              </a:rPr>
              <a:t>The luminance signal is mostly determined by green values and the visual system is much more sensitive to high frequency detail in luminance than in chrominance 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959760F6-503F-5342-A994-7AACABC8B8D4}" type="slidenum">
              <a:rPr lang="zh-CN" altLang="en-US">
                <a:latin typeface="Calibri" charset="0"/>
              </a:rPr>
              <a:pPr eaLnBrk="1" hangingPunct="1"/>
              <a:t>5</a:t>
            </a:fld>
            <a:endParaRPr lang="zh-CN" alt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F6080-A959-404A-88AD-B917C2FB6962}" type="slidenum">
              <a:rPr lang="en-US" smtClean="0">
                <a:latin typeface="Arial" pitchFamily="34" charset="0"/>
              </a:rPr>
              <a:pPr/>
              <a:t>33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0054D64A-0D84-864C-A4BD-90ED3A00D4E0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34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83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3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E0ADFA-DA70-4C10-8F63-CF2AF1E80AAB}" type="slidenum">
              <a:rPr lang="en-US" smtClean="0">
                <a:latin typeface="Arial" pitchFamily="34" charset="0"/>
              </a:rPr>
              <a:pPr/>
              <a:t>35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A117C65-0AC2-480D-A518-8911252410C8}" type="slidenum">
              <a:rPr lang="en-US" sz="1200" b="1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36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008DA6-A32B-430B-AF5B-8A00D8BDE0BB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9D14C0-93F7-4E90-A908-526A7294F04C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99EBFB-3B9D-4230-9989-60033A00EBBA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7A3E94-6634-4EE1-AB18-4281F9025841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1CD793-E369-4C59-9DB6-55288F29F82D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39C921-659F-4B8C-8E12-78AD7A13F86D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>
                <a:latin typeface="Calibri" charset="0"/>
                <a:ea typeface="宋体" charset="0"/>
              </a:rPr>
              <a:t>If the illuminant is strongly colored, such as incandescent indoor lighting (which is generally results in a yellow or orange hue), the compensation can be quite significant.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85372" indent="-302066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208265" indent="-241653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91571" indent="-241653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174878" indent="-241653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051733E3-29F6-CA4A-B99A-706C5494DC04}" type="slidenum">
              <a:rPr lang="zh-CN" altLang="en-US">
                <a:latin typeface="Calibri" charset="0"/>
              </a:rPr>
              <a:pPr eaLnBrk="1" hangingPunct="1"/>
              <a:t>6</a:t>
            </a:fld>
            <a:endParaRPr lang="zh-CN" alt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D5A7D3-545F-40E9-9FCA-C49E37FACE27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51174F-88D3-47FC-9CE2-603514237A36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D76D-1081-42F0-B9FB-7A0773888710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7DC2B8-3517-489F-A2EC-C956DC4146BC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I always walk through the argument on the left rather carefully; it gives some insight into the</a:t>
            </a:r>
          </a:p>
          <a:p>
            <a:pPr eaLnBrk="1" hangingPunct="1"/>
            <a:r>
              <a:rPr lang="en-US" smtClean="0"/>
              <a:t>significance of impulse responses or point spread functions.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35EB0D-FE37-42F1-966C-3E615EB61D5E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9FEB0-3C55-4079-8724-8593F8217CBF}" type="slidenum">
              <a:rPr lang="en-US" smtClean="0">
                <a:latin typeface="Arial" pitchFamily="34" charset="0"/>
              </a:rPr>
              <a:pPr/>
              <a:t>48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D3B8E6-D102-4A59-9308-58D6B5BAACD1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B47244-3657-4A96-9675-26BBB52D903A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083BBA-E1BC-492E-ADC7-099A692E6D31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AD02FB-309C-4C9C-8A45-AA71539EE760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6" y="4560889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8AB4EF1-DC94-4663-BFBA-097A847D4A6C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26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C94799-BA26-4FF5-9B6E-D9FA64B5BB42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Linear vs. quadratic in mask size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C0C879-833C-4E31-9D34-3E4FF8128AD5}" type="slidenum">
              <a:rPr lang="en-US" smtClean="0">
                <a:latin typeface="Arial" pitchFamily="34" charset="0"/>
              </a:rPr>
              <a:pPr/>
              <a:t>55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E7930-BC2B-4868-B227-89E595E5B114}" type="slidenum">
              <a:rPr lang="en-US" smtClean="0">
                <a:latin typeface="Arial" pitchFamily="34" charset="0"/>
              </a:rPr>
              <a:pPr/>
              <a:t>56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4136F2D-D980-4131-9081-078D0672D457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57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AF45EE56-AF1A-A642-ACD7-9B74ACDF2CA5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58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12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8088" y="706438"/>
            <a:ext cx="4837112" cy="36274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23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56735" y="4568905"/>
            <a:ext cx="5422053" cy="4337209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013" tIns="47507" rIns="95013" bIns="47507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Arial" charset="0"/>
                <a:cs typeface="Arial" charset="0"/>
              </a:rPr>
              <a:t>Linearity of median filter: try filter([0 0 0; 0 1 0; 0 0 0] + [1 1 1; 1 1 2; 2 2 2])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710221D2-8A5D-574F-8C1D-0C33E0F5FB2F}" type="slidenum">
              <a:rPr lang="en-US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13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33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658184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141490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624796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4108102" indent="-24165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3C3C216-C208-3A40-84B7-208C4B9F5D95}" type="slidenum">
              <a:rPr lang="en-US">
                <a:solidFill>
                  <a:prstClr val="black"/>
                </a:solidFill>
                <a:latin typeface="Arial" charset="0"/>
              </a:rPr>
              <a:pPr/>
              <a:t>62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14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53988" y="401638"/>
            <a:ext cx="7631113" cy="57229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43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3920" y="6365797"/>
            <a:ext cx="5620174" cy="2536984"/>
          </a:xfrm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37D8D04-FB13-4DD9-BB99-6272BD0FF3B8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27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8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Arial" pitchFamily="34" charset="0"/>
              </a:rPr>
              <a:t>\</a:t>
            </a:r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47DD9B-4950-4E5A-940D-6CE923CD0D5E}" type="slidenum">
              <a:rPr lang="en-US" smtClean="0">
                <a:latin typeface="Arial" pitchFamily="34" charset="0"/>
              </a:rPr>
              <a:pPr/>
              <a:t>65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CCBEA3-1841-422A-A5A0-C25C6D4B72FD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66</a:t>
            </a:fld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CC0E27-AFC7-4419-A0E4-0563EA0FB993}" type="slidenum">
              <a:rPr lang="en-US" smtClean="0">
                <a:solidFill>
                  <a:srgbClr val="000000"/>
                </a:solidFill>
                <a:latin typeface="Arial" pitchFamily="34" charset="0"/>
              </a:rPr>
              <a:pPr/>
              <a:t>68</a:t>
            </a:fld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52F1F6-DC5D-4F1C-B5F7-1014541A27E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171A6E4-BC61-4A72-BD27-38810B3A5BD2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28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8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AB43C4F-4458-41F0-AD44-772F25BC2867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29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8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056BFCC4-61B8-4840-A4E3-9CCD00C9EE4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30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8"/>
            <a:ext cx="5620174" cy="2536984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AE17901-43E1-4762-9E76-97D06ED6248A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31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1113" cy="572293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0" y="6365798"/>
            <a:ext cx="5620174" cy="2536984"/>
          </a:xfrm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ones, divide by 9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747F-6BDC-4B7E-8485-75457E9F09C4}" type="slidenum">
              <a:rPr lang="en-US" smtClean="0">
                <a:latin typeface="Arial" pitchFamily="34" charset="0"/>
              </a:rPr>
              <a:pPr/>
              <a:t>32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3124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31242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57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F169A-FB62-4D00-A8DD-B8FDE49CE0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DFF11-EF67-4A6A-8E8B-46DEBC046C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921F8DC-12FF-3047-B2D9-991D1C5D1D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80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D8CFD-4585-4D93-9FEF-66D34243BB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26" y="919488"/>
            <a:ext cx="8291349" cy="523220"/>
          </a:xfrm>
        </p:spPr>
        <p:txBody>
          <a:bodyPr wrap="none"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26" y="919489"/>
            <a:ext cx="8291349" cy="523220"/>
          </a:xfrm>
        </p:spPr>
        <p:txBody>
          <a:bodyPr wrap="none"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4368"/>
            <a:ext cx="8229600" cy="523220"/>
          </a:xfrm>
        </p:spPr>
        <p:txBody>
          <a:bodyPr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877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8853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4877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8853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58356"/>
            <a:ext cx="7772400" cy="954107"/>
          </a:xfrm>
        </p:spPr>
        <p:txBody>
          <a:bodyPr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27" name="Picture 7" descr="Pres2.jpg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80999" y="6561138"/>
            <a:ext cx="282377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457200"/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B. (</a:t>
            </a:r>
            <a:r>
              <a:rPr lang="en-US" sz="1300" dirty="0" err="1">
                <a:solidFill>
                  <a:srgbClr val="FFFFFF"/>
                </a:solidFill>
                <a:latin typeface="Times 10 Roman" charset="0"/>
              </a:rPr>
              <a:t>Prabha</a:t>
            </a:r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) </a:t>
            </a:r>
            <a:r>
              <a:rPr lang="en-US" sz="1300" dirty="0" err="1">
                <a:solidFill>
                  <a:srgbClr val="FFFFFF"/>
                </a:solidFill>
                <a:latin typeface="Times 10 Roman" charset="0"/>
              </a:rPr>
              <a:t>Prabhakaran</a:t>
            </a:r>
            <a:endParaRPr lang="en-US" sz="1300" dirty="0">
              <a:solidFill>
                <a:srgbClr val="FFFFFF"/>
              </a:solidFill>
              <a:latin typeface="Times 10 Roman" charset="0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6278989" y="6561138"/>
            <a:ext cx="248401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defTabSz="457200"/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multimedia.utdallas.edu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upload.wikimedia.org/wikipedia/commons/0/0d/HSV_color_solid_cylinder_alpha_lowgamma.png" TargetMode="Externa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upload.wikimedia.org/wikipedia/commons/0/0d/HSV_color_solid_cylinder_alpha_lowgamma.png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upload.wikimedia.org/wikipedia/commons/0/00/HSV_color_solid_cone_chroma_gray.p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3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2.png"/><Relationship Id="rId13" Type="http://schemas.openxmlformats.org/officeDocument/2006/relationships/image" Target="../media/image24.png"/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tags" Target="../tags/tag21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<Relationship Id="rId9" Type="http://schemas.openxmlformats.org/officeDocument/2006/relationships/image" Target="../media/image19.png"/><Relationship Id="rId10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35.jpe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.bin"/><Relationship Id="rId12" Type="http://schemas.openxmlformats.org/officeDocument/2006/relationships/image" Target="../media/image37.png"/><Relationship Id="rId13" Type="http://schemas.openxmlformats.org/officeDocument/2006/relationships/image" Target="../media/image39.png"/><Relationship Id="rId1" Type="http://schemas.openxmlformats.org/officeDocument/2006/relationships/vmlDrawing" Target="../drawings/vmlDrawing1.v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5.xml"/><Relationship Id="rId8" Type="http://schemas.openxmlformats.org/officeDocument/2006/relationships/image" Target="../media/image18.png"/><Relationship Id="rId9" Type="http://schemas.openxmlformats.org/officeDocument/2006/relationships/image" Target="../media/image38.png"/><Relationship Id="rId10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4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2.xml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tags" Target="../tags/tag31.xml"/><Relationship Id="rId2" Type="http://schemas.openxmlformats.org/officeDocument/2006/relationships/tags" Target="../tags/tag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3.xml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jpeg"/><Relationship Id="rId12" Type="http://schemas.openxmlformats.org/officeDocument/2006/relationships/image" Target="../media/image56.jpeg"/><Relationship Id="rId13" Type="http://schemas.openxmlformats.org/officeDocument/2006/relationships/image" Target="../media/image57.jpeg"/><Relationship Id="rId14" Type="http://schemas.openxmlformats.org/officeDocument/2006/relationships/image" Target="../media/image58.jpeg"/><Relationship Id="rId15" Type="http://schemas.openxmlformats.org/officeDocument/2006/relationships/image" Target="../media/image59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6" Type="http://schemas.openxmlformats.org/officeDocument/2006/relationships/image" Target="../media/image50.jpeg"/><Relationship Id="rId7" Type="http://schemas.openxmlformats.org/officeDocument/2006/relationships/image" Target="../media/image51.jpeg"/><Relationship Id="rId8" Type="http://schemas.openxmlformats.org/officeDocument/2006/relationships/image" Target="../media/image52.jpeg"/><Relationship Id="rId9" Type="http://schemas.openxmlformats.org/officeDocument/2006/relationships/image" Target="../media/image53.jpeg"/><Relationship Id="rId10" Type="http://schemas.openxmlformats.org/officeDocument/2006/relationships/image" Target="../media/image5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60.wmf"/><Relationship Id="rId6" Type="http://schemas.openxmlformats.org/officeDocument/2006/relationships/image" Target="../media/image6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60.wmf"/><Relationship Id="rId6" Type="http://schemas.openxmlformats.org/officeDocument/2006/relationships/image" Target="../media/image65.jpe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jpeg"/><Relationship Id="rId12" Type="http://schemas.openxmlformats.org/officeDocument/2006/relationships/image" Target="../media/image73.png"/><Relationship Id="rId13" Type="http://schemas.openxmlformats.org/officeDocument/2006/relationships/oleObject" Target="../embeddings/oleObject6.bin"/><Relationship Id="rId1" Type="http://schemas.openxmlformats.org/officeDocument/2006/relationships/vmlDrawing" Target="../drawings/vmlDrawing5.vml"/><Relationship Id="rId2" Type="http://schemas.openxmlformats.org/officeDocument/2006/relationships/tags" Target="../tags/tag37.xml"/><Relationship Id="rId3" Type="http://schemas.openxmlformats.org/officeDocument/2006/relationships/tags" Target="../tags/tag38.xm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2.xml"/><Relationship Id="rId6" Type="http://schemas.openxmlformats.org/officeDocument/2006/relationships/image" Target="../media/image70.png"/><Relationship Id="rId7" Type="http://schemas.openxmlformats.org/officeDocument/2006/relationships/hyperlink" Target="http://cvcl.mit.edu/hybridimage.htm" TargetMode="External"/><Relationship Id="rId8" Type="http://schemas.openxmlformats.org/officeDocument/2006/relationships/oleObject" Target="../embeddings/oleObject5.bin"/><Relationship Id="rId9" Type="http://schemas.openxmlformats.org/officeDocument/2006/relationships/image" Target="../media/image69.png"/><Relationship Id="rId10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5841"/>
            <a:ext cx="7772400" cy="1470025"/>
          </a:xfrm>
        </p:spPr>
        <p:txBody>
          <a:bodyPr/>
          <a:lstStyle/>
          <a:p>
            <a:r>
              <a:rPr lang="en-US" i="1" dirty="0" smtClean="0"/>
              <a:t> </a:t>
            </a:r>
            <a:r>
              <a:rPr lang="en-US" sz="3600" b="1" i="1" dirty="0" smtClean="0"/>
              <a:t>Image Processing</a:t>
            </a:r>
            <a:endParaRPr lang="en-US" sz="36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Slides Acknowledgements</a:t>
            </a:r>
          </a:p>
          <a:p>
            <a:r>
              <a:rPr lang="en-US" sz="2000" dirty="0" smtClean="0"/>
              <a:t>Kirsten </a:t>
            </a:r>
            <a:r>
              <a:rPr lang="en-US" sz="2000" dirty="0" err="1" smtClean="0"/>
              <a:t>Grauman</a:t>
            </a:r>
            <a:r>
              <a:rPr lang="en-US" sz="2000" dirty="0" smtClean="0"/>
              <a:t>, University of Texas at Austin</a:t>
            </a:r>
          </a:p>
          <a:p>
            <a:r>
              <a:rPr lang="en-US" sz="2000" dirty="0" smtClean="0"/>
              <a:t>Other Vision Researchers</a:t>
            </a:r>
          </a:p>
          <a:p>
            <a:r>
              <a:rPr lang="en-US" sz="2000" dirty="0" err="1" smtClean="0"/>
              <a:t>Ebook</a:t>
            </a:r>
            <a:r>
              <a:rPr lang="en-US" sz="2000" dirty="0" smtClean="0"/>
              <a:t>: R. </a:t>
            </a:r>
            <a:r>
              <a:rPr lang="en-US" sz="2000" dirty="0" err="1" smtClean="0"/>
              <a:t>Szeliski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latin typeface="Calibri" charset="0"/>
                <a:ea typeface="宋体" charset="0"/>
              </a:rPr>
              <a:t>YCrCb Color Space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Calibri" charset="0"/>
                <a:ea typeface="宋体" charset="0"/>
              </a:rPr>
              <a:t>Closely related to YUV</a:t>
            </a:r>
          </a:p>
          <a:p>
            <a:pPr eaLnBrk="1" hangingPunct="1"/>
            <a:r>
              <a:rPr lang="en-US" altLang="zh-CN">
                <a:latin typeface="Calibri" charset="0"/>
                <a:ea typeface="宋体" charset="0"/>
              </a:rPr>
              <a:t>Different scale factor to fit within the 8-bit range for digital signals </a:t>
            </a:r>
          </a:p>
          <a:p>
            <a:pPr eaLnBrk="1" hangingPunct="1"/>
            <a:endParaRPr lang="en-US" altLang="zh-CN">
              <a:latin typeface="Calibri" charset="0"/>
              <a:ea typeface="宋体" charset="0"/>
            </a:endParaRPr>
          </a:p>
          <a:p>
            <a:pPr eaLnBrk="1" hangingPunct="1"/>
            <a:endParaRPr lang="en-US" altLang="zh-CN">
              <a:latin typeface="Calibri" charset="0"/>
              <a:ea typeface="宋体" charset="0"/>
            </a:endParaRPr>
          </a:p>
          <a:p>
            <a:pPr eaLnBrk="1" hangingPunct="1"/>
            <a:endParaRPr lang="en-US" altLang="zh-CN">
              <a:latin typeface="Calibri" charset="0"/>
              <a:ea typeface="宋体" charset="0"/>
            </a:endParaRPr>
          </a:p>
          <a:p>
            <a:pPr eaLnBrk="1" hangingPunct="1"/>
            <a:r>
              <a:rPr lang="en-US" altLang="zh-CN">
                <a:latin typeface="Calibri" charset="0"/>
                <a:ea typeface="宋体" charset="0"/>
              </a:rPr>
              <a:t>Useful for careful image de-blocking, et al.</a:t>
            </a:r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971800"/>
            <a:ext cx="80645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98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8382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  <a:ea typeface="宋体" charset="0"/>
              </a:rPr>
              <a:t>HSV Color Space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19625" cy="3629025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FF0000"/>
                </a:solidFill>
                <a:latin typeface="Calibri" charset="0"/>
                <a:ea typeface="宋体" charset="0"/>
              </a:rPr>
              <a:t>H</a:t>
            </a:r>
            <a:r>
              <a:rPr lang="en-US" altLang="zh-CN">
                <a:latin typeface="Calibri" charset="0"/>
                <a:ea typeface="宋体" charset="0"/>
              </a:rPr>
              <a:t>ue: </a:t>
            </a:r>
            <a:r>
              <a:rPr lang="en-US" altLang="zh-CN" sz="2800">
                <a:latin typeface="Calibri" charset="0"/>
                <a:ea typeface="宋体" charset="0"/>
              </a:rPr>
              <a:t>direction around a color wheel </a:t>
            </a:r>
            <a:endParaRPr lang="en-US" altLang="zh-CN">
              <a:latin typeface="Calibri" charset="0"/>
              <a:ea typeface="宋体" charset="0"/>
            </a:endParaRPr>
          </a:p>
          <a:p>
            <a:pPr eaLnBrk="1" hangingPunct="1"/>
            <a:r>
              <a:rPr lang="en-US" altLang="zh-CN">
                <a:solidFill>
                  <a:srgbClr val="FF0000"/>
                </a:solidFill>
                <a:latin typeface="Calibri" charset="0"/>
                <a:ea typeface="宋体" charset="0"/>
              </a:rPr>
              <a:t>S</a:t>
            </a:r>
            <a:r>
              <a:rPr lang="en-US" altLang="zh-CN">
                <a:latin typeface="Calibri" charset="0"/>
                <a:ea typeface="宋体" charset="0"/>
              </a:rPr>
              <a:t>aturation: </a:t>
            </a:r>
            <a:r>
              <a:rPr lang="en-US" altLang="zh-CN" sz="2800">
                <a:latin typeface="Calibri" charset="0"/>
                <a:ea typeface="宋体" charset="0"/>
              </a:rPr>
              <a:t>scaled distance from the diagonal</a:t>
            </a:r>
          </a:p>
          <a:p>
            <a:pPr eaLnBrk="1" hangingPunct="1"/>
            <a:r>
              <a:rPr lang="en-US" altLang="zh-CN">
                <a:solidFill>
                  <a:srgbClr val="FF0000"/>
                </a:solidFill>
                <a:latin typeface="Calibri" charset="0"/>
                <a:ea typeface="宋体" charset="0"/>
              </a:rPr>
              <a:t>V</a:t>
            </a:r>
            <a:r>
              <a:rPr lang="en-US" altLang="zh-CN">
                <a:latin typeface="Calibri" charset="0"/>
                <a:ea typeface="宋体" charset="0"/>
              </a:rPr>
              <a:t>alue: </a:t>
            </a:r>
            <a:r>
              <a:rPr lang="en-US" altLang="zh-CN" sz="2800">
                <a:latin typeface="Calibri" charset="0"/>
                <a:ea typeface="宋体" charset="0"/>
              </a:rPr>
              <a:t>mean or maximum color value</a:t>
            </a:r>
          </a:p>
          <a:p>
            <a:pPr eaLnBrk="1" hangingPunct="1"/>
            <a:endParaRPr lang="en-US" altLang="zh-CN" sz="2800">
              <a:latin typeface="Calibri" charset="0"/>
              <a:ea typeface="宋体" charset="0"/>
            </a:endParaRPr>
          </a:p>
        </p:txBody>
      </p:sp>
      <p:pic>
        <p:nvPicPr>
          <p:cNvPr id="57348" name="Picture 4" descr="File:HSV color solid cylinder alpha lowgamma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700213"/>
            <a:ext cx="384016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ectangle 6"/>
          <p:cNvSpPr>
            <a:spLocks noChangeArrowheads="1"/>
          </p:cNvSpPr>
          <p:nvPr/>
        </p:nvSpPr>
        <p:spPr bwMode="auto">
          <a:xfrm>
            <a:off x="3492500" y="5229225"/>
            <a:ext cx="5256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002060"/>
                </a:solidFill>
              </a:rPr>
              <a:t>More suitable for color picking</a:t>
            </a:r>
          </a:p>
        </p:txBody>
      </p:sp>
    </p:spTree>
    <p:extLst>
      <p:ext uri="{BB962C8B-B14F-4D97-AF65-F5344CB8AC3E}">
        <p14:creationId xmlns:p14="http://schemas.microsoft.com/office/powerpoint/2010/main" val="214671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latin typeface="Calibri" charset="0"/>
                <a:ea typeface="宋体" charset="0"/>
              </a:rPr>
              <a:t>HSV Color Space</a:t>
            </a:r>
          </a:p>
        </p:txBody>
      </p:sp>
      <p:pic>
        <p:nvPicPr>
          <p:cNvPr id="58372" name="Picture 2" descr="File:HSV color solid cone chroma gray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844675"/>
            <a:ext cx="412908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 descr="File:HSV color solid cylinder alpha lowgamma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44675"/>
            <a:ext cx="412908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4950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139" y="152400"/>
            <a:ext cx="4596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Object Manipulation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83058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Process of extracting an object from the original image is often called matting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Process of inserting it into another image (without visible artifacts) is called compositing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In addition to the three color RGB channels, an alpha-matted image contains a fourth alpha channel </a:t>
            </a:r>
            <a:r>
              <a:rPr lang="en-US" sz="2400" dirty="0" err="1" smtClean="0"/>
              <a:t>α</a:t>
            </a:r>
            <a:r>
              <a:rPr lang="en-US" sz="2400" dirty="0" smtClean="0"/>
              <a:t> (or A). </a:t>
            </a:r>
          </a:p>
          <a:p>
            <a:pPr marL="0" lvl="1">
              <a:buFont typeface="Arial"/>
              <a:buChar char="•"/>
            </a:pPr>
            <a:r>
              <a:rPr lang="en-US" sz="2400" dirty="0" smtClean="0"/>
              <a:t> Describes the relative amount of opacity or fractional coverage at each pixel.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Opacity is the opposite of the transparency. Pixels within the object are fully opaque (</a:t>
            </a:r>
            <a:r>
              <a:rPr lang="en-US" sz="2400" dirty="0" err="1" smtClean="0"/>
              <a:t>α</a:t>
            </a:r>
            <a:r>
              <a:rPr lang="en-US" sz="2400" dirty="0" smtClean="0"/>
              <a:t> = 1), while pixels fully outside the object are transparent (</a:t>
            </a:r>
            <a:r>
              <a:rPr lang="en-US" sz="2400" dirty="0" err="1" smtClean="0"/>
              <a:t>α</a:t>
            </a:r>
            <a:r>
              <a:rPr lang="en-US" sz="2400" dirty="0" smtClean="0"/>
              <a:t> = 0).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139" y="152400"/>
            <a:ext cx="4596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Object Manipulation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8305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Composite a new (or foreground) image on top of an old (background) image, the </a:t>
            </a:r>
            <a:r>
              <a:rPr lang="en-US" sz="2400" dirty="0" err="1" smtClean="0"/>
              <a:t>overoperator</a:t>
            </a:r>
            <a:endParaRPr lang="en-US" sz="2400" dirty="0" smtClean="0"/>
          </a:p>
          <a:p>
            <a:pPr lvl="1">
              <a:buFont typeface="Arial"/>
              <a:buChar char="•"/>
            </a:pPr>
            <a:r>
              <a:rPr lang="en-US" sz="2400" dirty="0" smtClean="0"/>
              <a:t> C =(1−α)B+αF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Attenuates the influence of the background image B by a factor (1 − </a:t>
            </a:r>
            <a:r>
              <a:rPr lang="en-US" sz="2400" dirty="0" err="1" smtClean="0"/>
              <a:t>α</a:t>
            </a:r>
            <a:r>
              <a:rPr lang="en-US" sz="2400" dirty="0" smtClean="0"/>
              <a:t>) and then adds in the color (and opacity) values corresponding to the foreground layer F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52400"/>
            <a:ext cx="6956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Automating Brightness, Gain,..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828800"/>
            <a:ext cx="79342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One approach might be to look at the darkest and </a:t>
            </a:r>
          </a:p>
          <a:p>
            <a:r>
              <a:rPr lang="en-US" sz="2400" dirty="0" smtClean="0"/>
              <a:t>  brightest pixel values in an image and map them to </a:t>
            </a:r>
          </a:p>
          <a:p>
            <a:r>
              <a:rPr lang="en-US" sz="2400" dirty="0" smtClean="0"/>
              <a:t>  pure black and pure white.</a:t>
            </a:r>
          </a:p>
          <a:p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 Another approach might be to find the average value in </a:t>
            </a:r>
          </a:p>
          <a:p>
            <a:r>
              <a:rPr lang="en-US" sz="2400" dirty="0" smtClean="0"/>
              <a:t>  the image, push it towards middle gray, and expand the </a:t>
            </a:r>
          </a:p>
          <a:p>
            <a:r>
              <a:rPr lang="en-US" sz="2400" dirty="0" smtClean="0"/>
              <a:t>  range so that it more closely fills the displayable values.</a:t>
            </a:r>
          </a:p>
          <a:p>
            <a:endParaRPr lang="en-US" sz="2400" dirty="0" smtClean="0"/>
          </a:p>
          <a:p>
            <a:r>
              <a:rPr lang="en-US" sz="2400" dirty="0" smtClean="0"/>
              <a:t>How can we visualize the set of lightness values in </a:t>
            </a:r>
          </a:p>
          <a:p>
            <a:r>
              <a:rPr lang="en-US" sz="2400" dirty="0" smtClean="0"/>
              <a:t>an image in order to test some of these heuristics?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139" y="152400"/>
            <a:ext cx="5314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Histogram Equalization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828800"/>
            <a:ext cx="82638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In a class of </a:t>
            </a:r>
            <a:r>
              <a:rPr lang="en-US" sz="2400" dirty="0" err="1" smtClean="0"/>
              <a:t>n</a:t>
            </a:r>
            <a:r>
              <a:rPr lang="en-US" sz="2400" dirty="0" smtClean="0"/>
              <a:t> students, with exam scores {s1,…,</a:t>
            </a:r>
            <a:r>
              <a:rPr lang="en-US" sz="2400" dirty="0" err="1" smtClean="0"/>
              <a:t>sn</a:t>
            </a:r>
            <a:r>
              <a:rPr lang="en-US" sz="2400" dirty="0" smtClean="0"/>
              <a:t>}, </a:t>
            </a:r>
          </a:p>
          <a:p>
            <a:r>
              <a:rPr lang="en-US" sz="2400" dirty="0" smtClean="0"/>
              <a:t> how do you compute percentile?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 How do you compute percentile of gray scale histograms?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139" y="152400"/>
            <a:ext cx="5314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Histogram Equalization</a:t>
            </a:r>
            <a:endParaRPr lang="en-US" sz="3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1920240"/>
            <a:ext cx="7586133" cy="34137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139" y="152400"/>
            <a:ext cx="5314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Histogram Equalization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539" y="1600200"/>
            <a:ext cx="8851061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6800" y="4687669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Locally adaptive histogram equalization: (a) original image; (</a:t>
            </a:r>
            <a:r>
              <a:rPr lang="en-US" dirty="0" err="1" smtClean="0"/>
              <a:t>b</a:t>
            </a:r>
            <a:r>
              <a:rPr lang="en-US" dirty="0" smtClean="0"/>
              <a:t>) block histogram equalization; (</a:t>
            </a:r>
            <a:r>
              <a:rPr lang="en-US" dirty="0" err="1" smtClean="0"/>
              <a:t>c</a:t>
            </a:r>
            <a:r>
              <a:rPr lang="en-US" dirty="0" smtClean="0"/>
              <a:t>) full locally adaptive equalization.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1447800"/>
            <a:ext cx="777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Integrate the distribution </a:t>
            </a:r>
            <a:r>
              <a:rPr lang="en-US" sz="2400" dirty="0" err="1" smtClean="0"/>
              <a:t>h(I</a:t>
            </a:r>
            <a:r>
              <a:rPr lang="en-US" sz="2400" dirty="0" smtClean="0"/>
              <a:t>) to obtain the cumulative distribution c(I),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c(I) = 1/ N ∑ h(</a:t>
            </a:r>
            <a:r>
              <a:rPr lang="en-US" sz="2400" dirty="0" err="1" smtClean="0"/>
              <a:t>i</a:t>
            </a:r>
            <a:r>
              <a:rPr lang="en-US" sz="2400" dirty="0" smtClean="0"/>
              <a:t>) = c(I − 1) + 1/N * h(I)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where N is the number of pixels in the image or students in the class.</a:t>
            </a:r>
          </a:p>
          <a:p>
            <a:pPr lvl="1"/>
            <a:r>
              <a:rPr lang="en-US" sz="2400" dirty="0" smtClean="0"/>
              <a:t>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For any given grade or intensity, we can look up its corresponding percentile </a:t>
            </a:r>
            <a:r>
              <a:rPr lang="en-US" sz="2400" dirty="0" err="1" smtClean="0"/>
              <a:t>c(I</a:t>
            </a:r>
            <a:r>
              <a:rPr lang="en-US" sz="2400" dirty="0" smtClean="0"/>
              <a:t>) and determine the final value that pixel should take. 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When working with eight-bit pixel values, the I and </a:t>
            </a:r>
            <a:r>
              <a:rPr lang="en-US" sz="2400" dirty="0" err="1" smtClean="0"/>
              <a:t>c</a:t>
            </a:r>
            <a:r>
              <a:rPr lang="en-US" sz="2400" dirty="0" smtClean="0"/>
              <a:t> axes are rescaled from [0, 255].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042283" y="152400"/>
            <a:ext cx="434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Possible Approach</a:t>
            </a:r>
            <a:endParaRPr lang="en-US" sz="36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139" y="152400"/>
            <a:ext cx="3905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Pixel Transforms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533400" y="1447800"/>
            <a:ext cx="8001000" cy="384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/>
              <a:t>General image processing operations</a:t>
            </a:r>
          </a:p>
          <a:p>
            <a:endParaRPr lang="en-US" sz="3200" b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 Function that takes one or more input images and produces an output image. </a:t>
            </a:r>
          </a:p>
          <a:p>
            <a:pPr>
              <a:buFont typeface="Arial"/>
              <a:buChar char="•"/>
            </a:pPr>
            <a:r>
              <a:rPr lang="en-US" dirty="0" smtClean="0"/>
              <a:t> In the continuous domain, </a:t>
            </a:r>
            <a:endParaRPr lang="en-US" b="1" dirty="0" smtClean="0"/>
          </a:p>
          <a:p>
            <a:pPr lvl="1"/>
            <a:r>
              <a:rPr lang="en-US" b="1" dirty="0" err="1" smtClean="0"/>
              <a:t>g(x</a:t>
            </a:r>
            <a:r>
              <a:rPr lang="en-US" b="1" dirty="0" smtClean="0"/>
              <a:t>) = </a:t>
            </a:r>
            <a:r>
              <a:rPr lang="en-US" b="1" dirty="0" err="1" smtClean="0"/>
              <a:t>h(f(x</a:t>
            </a:r>
            <a:r>
              <a:rPr lang="en-US" b="1" dirty="0" smtClean="0"/>
              <a:t>)) or </a:t>
            </a:r>
            <a:r>
              <a:rPr lang="en-US" b="1" dirty="0" err="1" smtClean="0"/>
              <a:t>g(x</a:t>
            </a:r>
            <a:r>
              <a:rPr lang="en-US" b="1" dirty="0" smtClean="0"/>
              <a:t>) = h(f0 (</a:t>
            </a:r>
            <a:r>
              <a:rPr lang="en-US" b="1" dirty="0" err="1" smtClean="0"/>
              <a:t>x</a:t>
            </a:r>
            <a:r>
              <a:rPr lang="en-US" b="1" dirty="0" smtClean="0"/>
              <a:t>),...,fn (</a:t>
            </a:r>
            <a:r>
              <a:rPr lang="en-US" b="1" dirty="0" err="1" smtClean="0"/>
              <a:t>x</a:t>
            </a:r>
            <a:r>
              <a:rPr lang="en-US" b="1" dirty="0" smtClean="0"/>
              <a:t>))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For 2D images:</a:t>
            </a:r>
          </a:p>
          <a:p>
            <a:pPr lvl="1"/>
            <a:endParaRPr lang="en-US" b="1" dirty="0" smtClean="0"/>
          </a:p>
          <a:p>
            <a:pPr lvl="1"/>
            <a:r>
              <a:rPr lang="en-US" dirty="0" smtClean="0"/>
              <a:t>Domain consists of a finite number of pixel locations, </a:t>
            </a:r>
            <a:r>
              <a:rPr lang="en-US" dirty="0" err="1" smtClean="0"/>
              <a:t>x</a:t>
            </a:r>
            <a:r>
              <a:rPr lang="en-US" dirty="0" smtClean="0"/>
              <a:t> = (</a:t>
            </a:r>
            <a:r>
              <a:rPr lang="en-US" dirty="0" err="1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j</a:t>
            </a:r>
            <a:r>
              <a:rPr lang="en-US" dirty="0" smtClean="0"/>
              <a:t>), and we can write</a:t>
            </a:r>
          </a:p>
          <a:p>
            <a:pPr lvl="1"/>
            <a:r>
              <a:rPr lang="en-US" dirty="0" smtClean="0"/>
              <a:t>	</a:t>
            </a:r>
            <a:r>
              <a:rPr lang="en-US" dirty="0" err="1" smtClean="0"/>
              <a:t>g(i,j</a:t>
            </a:r>
            <a:r>
              <a:rPr lang="en-US" dirty="0" smtClean="0"/>
              <a:t>) = </a:t>
            </a:r>
            <a:r>
              <a:rPr lang="en-US" dirty="0" err="1" smtClean="0"/>
              <a:t>h(f(i,j</a:t>
            </a:r>
            <a:r>
              <a:rPr lang="en-US" dirty="0" smtClean="0"/>
              <a:t>)).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2283" y="152400"/>
            <a:ext cx="434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Possible Approach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457200" y="1295400"/>
            <a:ext cx="81534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If the resulting histogram is flat; so is the resulting image 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May lack contrast.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One way to compensate for this is to only partially compensate for the histogram unevenness 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Use a mapping function </a:t>
            </a:r>
            <a:r>
              <a:rPr lang="en-US" sz="2400" dirty="0" err="1" smtClean="0"/>
              <a:t>f</a:t>
            </a:r>
            <a:r>
              <a:rPr lang="en-US" sz="2400" dirty="0" smtClean="0"/>
              <a:t> (I ) = </a:t>
            </a:r>
            <a:r>
              <a:rPr lang="en-US" sz="2400" dirty="0" err="1" smtClean="0"/>
              <a:t>αc(I</a:t>
            </a:r>
            <a:r>
              <a:rPr lang="en-US" sz="2400" dirty="0" smtClean="0"/>
              <a:t>) + (1 − α)I, 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Linear blend between the cumulative distribution function and the identity transform (a straight line).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Another potential problem with histogram equalization (or, in general, image brightening) - noise in dark regions can be amplified and become more visible.</a:t>
            </a:r>
            <a:endParaRPr 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503" y="36493"/>
            <a:ext cx="4627489" cy="954107"/>
          </a:xfrm>
        </p:spPr>
        <p:txBody>
          <a:bodyPr/>
          <a:lstStyle/>
          <a:p>
            <a:r>
              <a:rPr lang="en-US" dirty="0" smtClean="0"/>
              <a:t>Locally Adaptive </a:t>
            </a:r>
            <a:br>
              <a:rPr lang="en-US" dirty="0" smtClean="0"/>
            </a:br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6517" y="1295400"/>
            <a:ext cx="8404865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For images wide range of luminance values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Subdivide the image into M × M pixel blocks and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Perform separate histogram equalization in each sub-block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Resulting image can have artifacts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Solution: Moving windows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Recompute</a:t>
            </a:r>
            <a:r>
              <a:rPr lang="en-US" sz="2400" dirty="0" smtClean="0"/>
              <a:t> the histogram for every M × M block </a:t>
            </a:r>
          </a:p>
          <a:p>
            <a:r>
              <a:rPr lang="en-US" sz="2400" dirty="0" smtClean="0"/>
              <a:t>  centered at each pixel.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Can be quite slow (M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operations per pixel),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Trick: update only the histogram entries corresponding to </a:t>
            </a:r>
          </a:p>
          <a:p>
            <a:r>
              <a:rPr lang="en-US" sz="2400" dirty="0" smtClean="0"/>
              <a:t>   the pixels entering and leaving the block (in a raster scan </a:t>
            </a:r>
          </a:p>
          <a:p>
            <a:r>
              <a:rPr lang="en-US" sz="2400" dirty="0" smtClean="0"/>
              <a:t>   across the image) need to be updated</a:t>
            </a:r>
          </a:p>
          <a:p>
            <a:r>
              <a:rPr lang="en-US" sz="2400" dirty="0" smtClean="0"/>
              <a:t>   (M operations per pixel).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503" y="36493"/>
            <a:ext cx="4627489" cy="954107"/>
          </a:xfrm>
        </p:spPr>
        <p:txBody>
          <a:bodyPr/>
          <a:lstStyle/>
          <a:p>
            <a:r>
              <a:rPr lang="en-US" dirty="0" smtClean="0"/>
              <a:t>Locally Adaptive </a:t>
            </a:r>
            <a:br>
              <a:rPr lang="en-US" dirty="0" smtClean="0"/>
            </a:br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295400"/>
            <a:ext cx="864493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Another solution: compute non-overlapped block-based</a:t>
            </a:r>
          </a:p>
          <a:p>
            <a:r>
              <a:rPr lang="en-US" sz="2400" dirty="0" smtClean="0"/>
              <a:t>  equalization functions as before,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Smoothly interpolate the transfer functions across blocks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Known as adaptive histogram equalization (AHE)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The weighting function for a given pixel (</a:t>
            </a:r>
            <a:r>
              <a:rPr lang="en-US" sz="2400" dirty="0" err="1" smtClean="0"/>
              <a:t>i,j</a:t>
            </a:r>
            <a:r>
              <a:rPr lang="en-US" sz="2400" dirty="0" smtClean="0"/>
              <a:t>) - computed as </a:t>
            </a:r>
          </a:p>
          <a:p>
            <a:r>
              <a:rPr lang="en-US" sz="2400" dirty="0" smtClean="0"/>
              <a:t>   a function of its horizontal and vertical position (</a:t>
            </a:r>
            <a:r>
              <a:rPr lang="en-US" sz="2400" dirty="0" err="1" smtClean="0"/>
              <a:t>s</a:t>
            </a:r>
            <a:r>
              <a:rPr lang="en-US" sz="2400" dirty="0" smtClean="0"/>
              <a:t>, </a:t>
            </a:r>
            <a:r>
              <a:rPr lang="en-US" sz="2400" dirty="0" err="1" smtClean="0"/>
              <a:t>t</a:t>
            </a:r>
            <a:r>
              <a:rPr lang="en-US" sz="2400" dirty="0" smtClean="0"/>
              <a:t>)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To blend the four lookup functions {f</a:t>
            </a:r>
            <a:r>
              <a:rPr lang="en-US" sz="2400" baseline="-25000" dirty="0" smtClean="0"/>
              <a:t>00</a:t>
            </a:r>
            <a:r>
              <a:rPr lang="en-US" sz="2400" dirty="0" smtClean="0"/>
              <a:t>, . . . , f</a:t>
            </a:r>
            <a:r>
              <a:rPr lang="en-US" sz="2400" baseline="-25000" dirty="0" smtClean="0"/>
              <a:t>11</a:t>
            </a:r>
            <a:r>
              <a:rPr lang="en-US" sz="2400" dirty="0" smtClean="0"/>
              <a:t>}, a</a:t>
            </a:r>
          </a:p>
          <a:p>
            <a:r>
              <a:rPr lang="en-US" sz="2400" dirty="0" smtClean="0"/>
              <a:t>   bilinear blending function,</a:t>
            </a:r>
          </a:p>
          <a:p>
            <a:r>
              <a:rPr lang="en-US" sz="2400" dirty="0" err="1" smtClean="0"/>
              <a:t>f</a:t>
            </a:r>
            <a:r>
              <a:rPr lang="en-US" sz="2400" baseline="-25000" dirty="0" err="1" smtClean="0"/>
              <a:t>s,t</a:t>
            </a:r>
            <a:r>
              <a:rPr lang="en-US" sz="2400" dirty="0" smtClean="0"/>
              <a:t> (I) = (1 − s)(1 − t)f</a:t>
            </a:r>
            <a:r>
              <a:rPr lang="en-US" sz="2400" baseline="-25000" dirty="0" smtClean="0"/>
              <a:t>00</a:t>
            </a:r>
            <a:r>
              <a:rPr lang="en-US" sz="2400" dirty="0" smtClean="0"/>
              <a:t>(I) + s(1 − t)f</a:t>
            </a:r>
            <a:r>
              <a:rPr lang="en-US" sz="2400" baseline="-25000" dirty="0" smtClean="0"/>
              <a:t>10</a:t>
            </a:r>
            <a:r>
              <a:rPr lang="en-US" sz="2400" dirty="0" smtClean="0"/>
              <a:t>(I) + (1 − s)tf</a:t>
            </a:r>
            <a:r>
              <a:rPr lang="en-US" sz="2400" baseline="-25000" dirty="0" smtClean="0"/>
              <a:t>01</a:t>
            </a:r>
            <a:r>
              <a:rPr lang="en-US" sz="2400" dirty="0" smtClean="0"/>
              <a:t>(I) + stf</a:t>
            </a:r>
            <a:r>
              <a:rPr lang="en-US" sz="2400" baseline="-25000" dirty="0" smtClean="0"/>
              <a:t>11</a:t>
            </a:r>
            <a:r>
              <a:rPr lang="en-US" sz="2400" dirty="0" smtClean="0"/>
              <a:t>(I)</a:t>
            </a:r>
            <a:endParaRPr 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7777" y="1447800"/>
            <a:ext cx="6206023" cy="2914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466707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lphaLcParenBoth"/>
            </a:pPr>
            <a:r>
              <a:rPr lang="en-US" dirty="0" smtClean="0"/>
              <a:t>Block-based histograms, with block centers shown as circles; </a:t>
            </a:r>
          </a:p>
          <a:p>
            <a:pPr marL="342900" indent="-342900">
              <a:buAutoNum type="alphaLcParenBoth"/>
            </a:pPr>
            <a:r>
              <a:rPr lang="en-US" dirty="0" smtClean="0"/>
              <a:t>Corner-based “</a:t>
            </a:r>
            <a:r>
              <a:rPr lang="en-US" dirty="0" err="1" smtClean="0"/>
              <a:t>spline</a:t>
            </a:r>
            <a:r>
              <a:rPr lang="en-US" dirty="0" smtClean="0"/>
              <a:t>” histograms. Pixels are located on grid intersections.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229" y="152400"/>
            <a:ext cx="3461571" cy="523220"/>
          </a:xfrm>
        </p:spPr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6396" y="1066800"/>
            <a:ext cx="7926604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3657600"/>
            <a:ext cx="7974519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229" y="152400"/>
            <a:ext cx="3461571" cy="523220"/>
          </a:xfrm>
        </p:spPr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295400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Suppose </a:t>
            </a:r>
            <a:r>
              <a:rPr lang="en-US" sz="2400" i="1" dirty="0" smtClean="0"/>
              <a:t>F is a correlation filter. </a:t>
            </a:r>
          </a:p>
          <a:p>
            <a:pPr>
              <a:buFont typeface="Arial"/>
              <a:buChar char="•"/>
            </a:pPr>
            <a:r>
              <a:rPr lang="en-US" sz="2400" i="1" dirty="0" smtClean="0"/>
              <a:t> Convenient if F has an odd number of elements</a:t>
            </a:r>
          </a:p>
          <a:p>
            <a:pPr>
              <a:buFont typeface="Arial"/>
              <a:buChar char="•"/>
            </a:pPr>
            <a:r>
              <a:rPr lang="en-US" sz="2400" i="1" dirty="0" smtClean="0"/>
              <a:t> As it shifts, its center is right on top of an element of I. </a:t>
            </a:r>
          </a:p>
          <a:p>
            <a:pPr>
              <a:buFont typeface="Arial"/>
              <a:buChar char="•"/>
            </a:pPr>
            <a:r>
              <a:rPr lang="en-US" sz="2400" i="1" dirty="0" smtClean="0"/>
              <a:t> Let F have 2N+1 elements, indexed from -N to N.  </a:t>
            </a:r>
          </a:p>
          <a:p>
            <a:pPr lvl="1">
              <a:buFont typeface="Arial"/>
              <a:buChar char="•"/>
            </a:pPr>
            <a:r>
              <a:rPr lang="en-US" sz="2400" i="1" dirty="0" smtClean="0"/>
              <a:t> Center element of F is F(0). </a:t>
            </a:r>
          </a:p>
          <a:p>
            <a:pPr>
              <a:buFont typeface="Arial"/>
              <a:buChar char="•"/>
            </a:pPr>
            <a:r>
              <a:rPr lang="en-US" sz="2400" i="1" dirty="0" smtClean="0"/>
              <a:t>  F </a:t>
            </a:r>
            <a:r>
              <a:rPr lang="en-US" sz="2400" i="1" dirty="0" err="1" smtClean="0"/>
              <a:t>o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I(x</a:t>
            </a:r>
            <a:r>
              <a:rPr lang="en-US" sz="2400" i="1" dirty="0" smtClean="0"/>
              <a:t>)= </a:t>
            </a:r>
            <a:r>
              <a:rPr lang="en-US" sz="2400" i="1" dirty="0" err="1" smtClean="0"/>
              <a:t>Σ</a:t>
            </a:r>
            <a:r>
              <a:rPr lang="en-US" sz="2400" i="1" baseline="-25000" dirty="0" err="1" smtClean="0"/>
              <a:t>i</a:t>
            </a:r>
            <a:r>
              <a:rPr lang="en-US" sz="2400" i="1" baseline="-25000" dirty="0" smtClean="0"/>
              <a:t>=-N to N </a:t>
            </a:r>
            <a:r>
              <a:rPr lang="en-US" sz="2400" i="1" dirty="0" err="1" smtClean="0"/>
              <a:t>F(i)I(x+i</a:t>
            </a:r>
            <a:r>
              <a:rPr lang="en-US" sz="2400" i="1" dirty="0" smtClean="0"/>
              <a:t>) </a:t>
            </a:r>
          </a:p>
          <a:p>
            <a:pPr lvl="1"/>
            <a:r>
              <a:rPr lang="en-US" sz="2400" i="1" dirty="0" smtClean="0"/>
              <a:t>where the circle denotes correlation.</a:t>
            </a:r>
          </a:p>
          <a:p>
            <a:pPr>
              <a:buFont typeface="Arial"/>
              <a:buChar char="•"/>
            </a:pPr>
            <a:r>
              <a:rPr lang="en-US" sz="2400" i="1" dirty="0" smtClean="0"/>
              <a:t> With this notation, we can define a simple box filter as:</a:t>
            </a:r>
          </a:p>
          <a:p>
            <a:pPr lvl="1">
              <a:buFont typeface="Arial"/>
              <a:buChar char="•"/>
            </a:pPr>
            <a:r>
              <a:rPr lang="en-US" sz="2400" i="1" dirty="0" smtClean="0"/>
              <a:t>  </a:t>
            </a:r>
            <a:r>
              <a:rPr lang="en-US" sz="2400" i="1" dirty="0" err="1" smtClean="0"/>
              <a:t>F(i</a:t>
            </a:r>
            <a:r>
              <a:rPr lang="en-US" sz="2400" i="1" dirty="0" smtClean="0"/>
              <a:t>) = 1/3 for </a:t>
            </a:r>
            <a:r>
              <a:rPr lang="en-US" sz="2400" i="1" dirty="0" err="1" smtClean="0"/>
              <a:t>i</a:t>
            </a:r>
            <a:r>
              <a:rPr lang="en-US" sz="2400" i="1" dirty="0" smtClean="0"/>
              <a:t> = −1,0,1 </a:t>
            </a:r>
          </a:p>
          <a:p>
            <a:r>
              <a:rPr lang="en-US" sz="2400" i="1" dirty="0" smtClean="0"/>
              <a:t>  	       0 for </a:t>
            </a:r>
            <a:r>
              <a:rPr lang="en-US" sz="2400" i="1" dirty="0" err="1" smtClean="0"/>
              <a:t>i</a:t>
            </a:r>
            <a:r>
              <a:rPr lang="en-US" sz="2400" i="1" dirty="0" smtClean="0"/>
              <a:t> ≠ −1,0,1</a:t>
            </a:r>
            <a:endParaRPr 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Weighted Moving Average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5257800"/>
          </a:xfrm>
        </p:spPr>
        <p:txBody>
          <a:bodyPr/>
          <a:lstStyle/>
          <a:p>
            <a:r>
              <a:rPr lang="en-US" dirty="0" smtClean="0"/>
              <a:t>Non-uniform weights [1, 4, 6, 4, 1] / 16</a:t>
            </a:r>
          </a:p>
        </p:txBody>
      </p:sp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119312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88190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43037" name="Group 285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8314" name="Picture 27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315" name="Rectangle 147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88439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8440" name="Text Box 410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89214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9338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339" name="Rectangle 253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89463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9464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90238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0362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363" name="Rectangle 253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90487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0488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139" y="152400"/>
            <a:ext cx="3905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Pixel Transforms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533400" y="838974"/>
            <a:ext cx="8001000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sz="2400" dirty="0" smtClean="0"/>
              <a:t>Commonly used point processes are multiplication and addition with a constant: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g(x</a:t>
            </a:r>
            <a:r>
              <a:rPr lang="en-US" sz="2400" dirty="0" smtClean="0"/>
              <a:t>) = </a:t>
            </a:r>
            <a:r>
              <a:rPr lang="en-US" sz="2400" dirty="0" err="1" smtClean="0"/>
              <a:t>af</a:t>
            </a:r>
            <a:r>
              <a:rPr lang="en-US" sz="2400" dirty="0" smtClean="0"/>
              <a:t> (</a:t>
            </a:r>
            <a:r>
              <a:rPr lang="en-US" sz="2400" dirty="0" err="1" smtClean="0"/>
              <a:t>x</a:t>
            </a:r>
            <a:r>
              <a:rPr lang="en-US" sz="2400" dirty="0" smtClean="0"/>
              <a:t>) + </a:t>
            </a:r>
            <a:r>
              <a:rPr lang="en-US" sz="2400" dirty="0" err="1" smtClean="0"/>
              <a:t>b</a:t>
            </a:r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 Parameters a &gt; 0 and </a:t>
            </a:r>
            <a:r>
              <a:rPr lang="en-US" sz="2400" dirty="0" err="1" smtClean="0"/>
              <a:t>b</a:t>
            </a:r>
            <a:r>
              <a:rPr lang="en-US" sz="2400" dirty="0" smtClean="0"/>
              <a:t> - called the gain and bias parameters.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Control contrast and brightness.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Bias and gain parameters can also be spatially varying, 	</a:t>
            </a:r>
            <a:r>
              <a:rPr lang="en-US" sz="2400" dirty="0" err="1" smtClean="0"/>
              <a:t>g(x</a:t>
            </a:r>
            <a:r>
              <a:rPr lang="en-US" sz="2400" dirty="0" smtClean="0"/>
              <a:t>) = </a:t>
            </a:r>
            <a:r>
              <a:rPr lang="en-US" sz="2400" dirty="0" err="1" smtClean="0"/>
              <a:t>a(x)f</a:t>
            </a:r>
            <a:r>
              <a:rPr lang="en-US" sz="2400" dirty="0" smtClean="0"/>
              <a:t> (</a:t>
            </a:r>
            <a:r>
              <a:rPr lang="en-US" sz="2400" dirty="0" err="1" smtClean="0"/>
              <a:t>x</a:t>
            </a:r>
            <a:r>
              <a:rPr lang="en-US" sz="2400" dirty="0" smtClean="0"/>
              <a:t>) + </a:t>
            </a:r>
            <a:r>
              <a:rPr lang="en-US" sz="2400" dirty="0" err="1" smtClean="0"/>
              <a:t>b(x</a:t>
            </a:r>
            <a:r>
              <a:rPr lang="en-US" sz="2400" dirty="0" smtClean="0"/>
              <a:t>)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Multiplicative gain (both global and spatially varying) is a linear operation: 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obeys the superposition principle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h(f0 + f1) = h(f0) + h(f1)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2286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87" name="Rectangle 253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pic>
        <p:nvPicPr>
          <p:cNvPr id="92411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412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413" name="Text Box 62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pic>
        <p:nvPicPr>
          <p:cNvPr id="93310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311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/>
                <a:gridCol w="360362"/>
                <a:gridCol w="355600"/>
                <a:gridCol w="360363"/>
                <a:gridCol w="357187"/>
                <a:gridCol w="357188"/>
                <a:gridCol w="360362"/>
                <a:gridCol w="355600"/>
                <a:gridCol w="360363"/>
                <a:gridCol w="357187"/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3435" name="Text Box 419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smtClean="0"/>
              <a:t>Correlation filtering</a:t>
            </a:r>
          </a:p>
        </p:txBody>
      </p:sp>
      <p:pic>
        <p:nvPicPr>
          <p:cNvPr id="94211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263" y="1603375"/>
            <a:ext cx="7300912" cy="98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2" name="TextBox 6"/>
          <p:cNvSpPr txBox="1">
            <a:spLocks noChangeArrowheads="1"/>
          </p:cNvSpPr>
          <p:nvPr/>
        </p:nvSpPr>
        <p:spPr bwMode="auto">
          <a:xfrm>
            <a:off x="665163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Say the averaging window size is 2k+1 x 2k+1:</a:t>
            </a:r>
          </a:p>
        </p:txBody>
      </p:sp>
      <p:pic>
        <p:nvPicPr>
          <p:cNvPr id="10" name="Picture 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4238" y="4743450"/>
            <a:ext cx="7199312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46085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Loop over all pixels in neighborhood around  image pixel F[i,j]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6178550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3257550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71713" y="2917825"/>
            <a:ext cx="25193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Attribute uniform weight to each pixel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19113" y="3913188"/>
            <a:ext cx="8369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Now generalize to allow </a:t>
            </a:r>
            <a:r>
              <a:rPr lang="en-US" sz="2400"/>
              <a:t>different weights </a:t>
            </a:r>
            <a:r>
              <a:rPr lang="en-US" sz="2400" b="0"/>
              <a:t>depending on  neighboring pixel’s relative position: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900613" y="5072063"/>
            <a:ext cx="255587" cy="11318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89438" y="5802313"/>
            <a:ext cx="52212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Non-uniform weights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smtClean="0"/>
              <a:t>Correlation filtering</a:t>
            </a:r>
          </a:p>
        </p:txBody>
      </p:sp>
      <p:pic>
        <p:nvPicPr>
          <p:cNvPr id="95235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0750" y="1201738"/>
            <a:ext cx="7199313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TextBox 6"/>
          <p:cNvSpPr txBox="1">
            <a:spLocks noChangeArrowheads="1"/>
          </p:cNvSpPr>
          <p:nvPr/>
        </p:nvSpPr>
        <p:spPr bwMode="auto">
          <a:xfrm>
            <a:off x="584200" y="3538538"/>
            <a:ext cx="83693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Filtering an image: replace each pixel with a linear combination of its neighbors.</a:t>
            </a:r>
          </a:p>
          <a:p>
            <a:endParaRPr lang="en-US" sz="2400" b="0"/>
          </a:p>
          <a:p>
            <a:r>
              <a:rPr lang="en-US" sz="2400" b="0"/>
              <a:t>The filter “</a:t>
            </a:r>
            <a:r>
              <a:rPr lang="en-US" sz="2400"/>
              <a:t>kernel</a:t>
            </a:r>
            <a:r>
              <a:rPr lang="en-US" sz="2400" b="0"/>
              <a:t>” or “</a:t>
            </a:r>
            <a:r>
              <a:rPr lang="en-US" sz="2400"/>
              <a:t>mask</a:t>
            </a:r>
            <a:r>
              <a:rPr lang="en-US" sz="2400" b="0"/>
              <a:t>” </a:t>
            </a:r>
            <a:r>
              <a:rPr lang="en-US" sz="2400" b="0" i="1"/>
              <a:t>H</a:t>
            </a:r>
            <a:r>
              <a:rPr lang="en-US" sz="2400" b="0"/>
              <a:t>[</a:t>
            </a:r>
            <a:r>
              <a:rPr lang="en-US" sz="2400" b="0" i="1"/>
              <a:t>u,v</a:t>
            </a:r>
            <a:r>
              <a:rPr lang="en-US" sz="2400" b="0"/>
              <a:t>] is the prescription for the weights in the linear combination.</a:t>
            </a:r>
          </a:p>
          <a:p>
            <a:endParaRPr lang="en-US" sz="2400" b="0"/>
          </a:p>
        </p:txBody>
      </p:sp>
      <p:pic>
        <p:nvPicPr>
          <p:cNvPr id="95237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61113" y="2808288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8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This is called </a:t>
            </a:r>
            <a:r>
              <a:rPr lang="en-US" sz="2400"/>
              <a:t>cross-correlation</a:t>
            </a:r>
            <a:r>
              <a:rPr lang="en-US" sz="2400" b="0"/>
              <a:t>, denoted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8006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>
                <a:latin typeface="Adobe Caslon Pro" charset="0"/>
              </a:rPr>
              <a:t>Let</a:t>
            </a:r>
            <a:r>
              <a:rPr lang="ja-JP" altLang="en-US">
                <a:latin typeface="Adobe Caslon Pro" charset="0"/>
              </a:rPr>
              <a:t>’</a:t>
            </a:r>
            <a:r>
              <a:rPr lang="en-US">
                <a:latin typeface="Adobe Caslon Pro" charset="0"/>
              </a:rPr>
              <a:t>s replace each pixel with a </a:t>
            </a:r>
            <a:r>
              <a:rPr lang="en-US" i="1">
                <a:latin typeface="Adobe Caslon Pro" charset="0"/>
              </a:rPr>
              <a:t>weighted</a:t>
            </a:r>
            <a:r>
              <a:rPr lang="en-US">
                <a:latin typeface="Adobe Caslon Pro" charset="0"/>
              </a:rPr>
              <a:t> average of its neighborhood</a:t>
            </a:r>
          </a:p>
          <a:p>
            <a:pPr>
              <a:buFontTx/>
              <a:buChar char="•"/>
            </a:pPr>
            <a:r>
              <a:rPr lang="en-US">
                <a:latin typeface="Adobe Caslon Pro" charset="0"/>
              </a:rPr>
              <a:t>The weights are called the </a:t>
            </a:r>
            <a:r>
              <a:rPr lang="en-US" i="1">
                <a:latin typeface="Adobe Caslon Pro" charset="0"/>
              </a:rPr>
              <a:t>filter kernel</a:t>
            </a:r>
          </a:p>
          <a:p>
            <a:pPr>
              <a:buFontTx/>
              <a:buChar char="•"/>
            </a:pPr>
            <a:r>
              <a:rPr lang="en-US">
                <a:latin typeface="Adobe Caslon Pro" charset="0"/>
              </a:rPr>
              <a:t>What are the weights for the average of a </a:t>
            </a:r>
            <a:br>
              <a:rPr lang="en-US">
                <a:latin typeface="Adobe Caslon Pro" charset="0"/>
              </a:rPr>
            </a:br>
            <a:r>
              <a:rPr lang="en-US">
                <a:latin typeface="Adobe Caslon Pro" charset="0"/>
              </a:rPr>
              <a:t>3x3 neighborhood?</a:t>
            </a:r>
          </a:p>
        </p:txBody>
      </p:sp>
      <p:sp>
        <p:nvSpPr>
          <p:cNvPr id="189443" name="Rectangle 2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>
                <a:latin typeface="Albertus Extra Bold" charset="0"/>
              </a:rPr>
              <a:t>Moving average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3135313" y="3911600"/>
            <a:ext cx="2274887" cy="2413000"/>
            <a:chOff x="1975" y="2464"/>
            <a:chExt cx="1433" cy="152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975" y="2464"/>
              <a:ext cx="1433" cy="1136"/>
              <a:chOff x="3799" y="2064"/>
              <a:chExt cx="1433" cy="1136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4080" y="2064"/>
                <a:ext cx="1152" cy="1136"/>
                <a:chOff x="144" y="144"/>
                <a:chExt cx="1152" cy="1136"/>
              </a:xfrm>
            </p:grpSpPr>
            <p:sp>
              <p:nvSpPr>
                <p:cNvPr id="189450" name="Rectangle 6"/>
                <p:cNvSpPr>
                  <a:spLocks noChangeArrowheads="1"/>
                </p:cNvSpPr>
                <p:nvPr/>
              </p:nvSpPr>
              <p:spPr bwMode="auto">
                <a:xfrm>
                  <a:off x="912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1" name="Rectangle 7"/>
                <p:cNvSpPr>
                  <a:spLocks noChangeArrowheads="1"/>
                </p:cNvSpPr>
                <p:nvPr/>
              </p:nvSpPr>
              <p:spPr bwMode="auto">
                <a:xfrm>
                  <a:off x="528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2" name="Rectangle 8"/>
                <p:cNvSpPr>
                  <a:spLocks noChangeArrowheads="1"/>
                </p:cNvSpPr>
                <p:nvPr/>
              </p:nvSpPr>
              <p:spPr bwMode="auto">
                <a:xfrm>
                  <a:off x="144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3" name="Rectangle 9"/>
                <p:cNvSpPr>
                  <a:spLocks noChangeArrowheads="1"/>
                </p:cNvSpPr>
                <p:nvPr/>
              </p:nvSpPr>
              <p:spPr bwMode="auto">
                <a:xfrm>
                  <a:off x="912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4" name="Rectangle 10"/>
                <p:cNvSpPr>
                  <a:spLocks noChangeArrowheads="1"/>
                </p:cNvSpPr>
                <p:nvPr/>
              </p:nvSpPr>
              <p:spPr bwMode="auto">
                <a:xfrm>
                  <a:off x="528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5" name="Rectangle 11"/>
                <p:cNvSpPr>
                  <a:spLocks noChangeArrowheads="1"/>
                </p:cNvSpPr>
                <p:nvPr/>
              </p:nvSpPr>
              <p:spPr bwMode="auto">
                <a:xfrm>
                  <a:off x="144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6" name="Rectangle 12"/>
                <p:cNvSpPr>
                  <a:spLocks noChangeArrowheads="1"/>
                </p:cNvSpPr>
                <p:nvPr/>
              </p:nvSpPr>
              <p:spPr bwMode="auto">
                <a:xfrm>
                  <a:off x="912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7" name="Rectangle 13"/>
                <p:cNvSpPr>
                  <a:spLocks noChangeArrowheads="1"/>
                </p:cNvSpPr>
                <p:nvPr/>
              </p:nvSpPr>
              <p:spPr bwMode="auto">
                <a:xfrm>
                  <a:off x="528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8" name="Rectangle 14"/>
                <p:cNvSpPr>
                  <a:spLocks noChangeArrowheads="1"/>
                </p:cNvSpPr>
                <p:nvPr/>
              </p:nvSpPr>
              <p:spPr bwMode="auto">
                <a:xfrm>
                  <a:off x="144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20000"/>
                    </a:spcBef>
                    <a:spcAft>
                      <a:spcPct val="0"/>
                    </a:spcAft>
                  </a:pPr>
                  <a:r>
                    <a:rPr lang="en-US">
                      <a:solidFill>
                        <a:prstClr val="black"/>
                      </a:solidFill>
                      <a:latin typeface="Calibri" charset="0"/>
                      <a:ea typeface="ＭＳ Ｐゴシック" charset="0"/>
                      <a:cs typeface="Arial" charset="0"/>
                    </a:rPr>
                    <a:t>1</a:t>
                  </a:r>
                </a:p>
              </p:txBody>
            </p:sp>
            <p:sp>
              <p:nvSpPr>
                <p:cNvPr id="189459" name="Line 15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0" name="Line 16"/>
                <p:cNvSpPr>
                  <a:spLocks noChangeShapeType="1"/>
                </p:cNvSpPr>
                <p:nvPr/>
              </p:nvSpPr>
              <p:spPr bwMode="auto">
                <a:xfrm>
                  <a:off x="144" y="523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1" name="Line 17"/>
                <p:cNvSpPr>
                  <a:spLocks noChangeShapeType="1"/>
                </p:cNvSpPr>
                <p:nvPr/>
              </p:nvSpPr>
              <p:spPr bwMode="auto">
                <a:xfrm>
                  <a:off x="144" y="901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2" name="Line 18"/>
                <p:cNvSpPr>
                  <a:spLocks noChangeShapeType="1"/>
                </p:cNvSpPr>
                <p:nvPr/>
              </p:nvSpPr>
              <p:spPr bwMode="auto">
                <a:xfrm>
                  <a:off x="144" y="1280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3" name="Line 19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4" name="Line 20"/>
                <p:cNvSpPr>
                  <a:spLocks noChangeShapeType="1"/>
                </p:cNvSpPr>
                <p:nvPr/>
              </p:nvSpPr>
              <p:spPr bwMode="auto">
                <a:xfrm>
                  <a:off x="528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5" name="Line 21"/>
                <p:cNvSpPr>
                  <a:spLocks noChangeShapeType="1"/>
                </p:cNvSpPr>
                <p:nvPr/>
              </p:nvSpPr>
              <p:spPr bwMode="auto">
                <a:xfrm>
                  <a:off x="912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89466" name="Line 22"/>
                <p:cNvSpPr>
                  <a:spLocks noChangeShapeType="1"/>
                </p:cNvSpPr>
                <p:nvPr/>
              </p:nvSpPr>
              <p:spPr bwMode="auto">
                <a:xfrm>
                  <a:off x="1296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pPr defTabSz="91440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prstClr val="black"/>
                    </a:solidFill>
                    <a:latin typeface="Arial" charset="0"/>
                    <a:ea typeface="ＭＳ Ｐゴシック" charset="0"/>
                    <a:cs typeface="Arial" charset="0"/>
                  </a:endParaRPr>
                </a:p>
              </p:txBody>
            </p:sp>
          </p:grpSp>
          <p:pic>
            <p:nvPicPr>
              <p:cNvPr id="189449" name="Picture 23" descr="txp_fig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9" y="2352"/>
                <a:ext cx="192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9447" name="Text Box 27"/>
            <p:cNvSpPr txBox="1">
              <a:spLocks noChangeArrowheads="1"/>
            </p:cNvSpPr>
            <p:nvPr/>
          </p:nvSpPr>
          <p:spPr bwMode="auto">
            <a:xfrm>
              <a:off x="2352" y="3696"/>
              <a:ext cx="9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>
                  <a:solidFill>
                    <a:prstClr val="black"/>
                  </a:solidFill>
                  <a:cs typeface="Arial" charset="0"/>
                </a:rPr>
                <a:t>“</a:t>
              </a:r>
              <a:r>
                <a:rPr lang="en-US">
                  <a:solidFill>
                    <a:prstClr val="black"/>
                  </a:solidFill>
                  <a:cs typeface="Arial" charset="0"/>
                </a:rPr>
                <a:t>box filter</a:t>
              </a:r>
              <a:r>
                <a:rPr lang="ja-JP" altLang="en-US">
                  <a:solidFill>
                    <a:prstClr val="black"/>
                  </a:solidFill>
                  <a:cs typeface="Arial" charset="0"/>
                </a:rPr>
                <a:t>”</a:t>
              </a:r>
              <a:endParaRPr lang="en-US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189445" name="Text Box 29"/>
          <p:cNvSpPr txBox="1">
            <a:spLocks noChangeArrowheads="1"/>
          </p:cNvSpPr>
          <p:nvPr/>
        </p:nvSpPr>
        <p:spPr bwMode="auto">
          <a:xfrm>
            <a:off x="7610475" y="6172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cs typeface="Arial" charset="0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354007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smtClean="0"/>
              <a:t>Averaging filter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/>
                <a:gridCol w="274646"/>
                <a:gridCol w="272216"/>
                <a:gridCol w="274646"/>
                <a:gridCol w="274646"/>
                <a:gridCol w="274646"/>
                <a:gridCol w="274646"/>
                <a:gridCol w="272216"/>
                <a:gridCol w="274646"/>
                <a:gridCol w="274646"/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6383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384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/>
                <a:gridCol w="314001"/>
                <a:gridCol w="314001"/>
                <a:gridCol w="314001"/>
                <a:gridCol w="314001"/>
                <a:gridCol w="314001"/>
                <a:gridCol w="314001"/>
                <a:gridCol w="326618"/>
                <a:gridCol w="301385"/>
                <a:gridCol w="314001"/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pic>
        <p:nvPicPr>
          <p:cNvPr id="96508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509" name="Rectangle 127"/>
          <p:cNvSpPr>
            <a:spLocks noChangeArrowheads="1"/>
          </p:cNvSpPr>
          <p:nvPr/>
        </p:nvSpPr>
        <p:spPr bwMode="auto">
          <a:xfrm>
            <a:off x="1577975" y="2808288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87800" y="2735263"/>
            <a:ext cx="1752600" cy="1473200"/>
            <a:chOff x="3799" y="2064"/>
            <a:chExt cx="1433" cy="113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96518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19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0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1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2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3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4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5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6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96527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28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29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0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1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2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3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96534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96517" name="Picture 23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185863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“box filter”</a:t>
            </a:r>
          </a:p>
        </p:txBody>
      </p:sp>
      <p:pic>
        <p:nvPicPr>
          <p:cNvPr id="96512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21038" y="57658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3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514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Smoothing by averaging</a:t>
            </a:r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2128837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6663" y="2128837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1219200"/>
            <a:ext cx="546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6" name="TextBox 5"/>
          <p:cNvSpPr txBox="1">
            <a:spLocks noChangeArrowheads="1"/>
          </p:cNvSpPr>
          <p:nvPr/>
        </p:nvSpPr>
        <p:spPr bwMode="auto">
          <a:xfrm>
            <a:off x="5265738" y="1143000"/>
            <a:ext cx="3687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depicts box filter: </a:t>
            </a:r>
          </a:p>
          <a:p>
            <a:r>
              <a:rPr lang="en-US" sz="1400" b="0"/>
              <a:t>white = high value, black = low value</a:t>
            </a:r>
          </a:p>
        </p:txBody>
      </p:sp>
      <p:cxnSp>
        <p:nvCxnSpPr>
          <p:cNvPr id="97287" name="Straight Arrow Connector 7"/>
          <p:cNvCxnSpPr>
            <a:cxnSpLocks noChangeShapeType="1"/>
            <a:stCxn id="97286" idx="1"/>
          </p:cNvCxnSpPr>
          <p:nvPr/>
        </p:nvCxnSpPr>
        <p:spPr bwMode="auto">
          <a:xfrm rot="10800000" flipV="1">
            <a:off x="4813300" y="1404937"/>
            <a:ext cx="452438" cy="873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7288" name="TextBox 9"/>
          <p:cNvSpPr txBox="1">
            <a:spLocks noChangeArrowheads="1"/>
          </p:cNvSpPr>
          <p:nvPr/>
        </p:nvSpPr>
        <p:spPr bwMode="auto">
          <a:xfrm>
            <a:off x="1760538" y="5597525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97289" name="TextBox 10"/>
          <p:cNvSpPr txBox="1">
            <a:spLocks noChangeArrowheads="1"/>
          </p:cNvSpPr>
          <p:nvPr/>
        </p:nvSpPr>
        <p:spPr bwMode="auto">
          <a:xfrm>
            <a:off x="6288088" y="5561012"/>
            <a:ext cx="113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filtered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511300" y="6096000"/>
            <a:ext cx="1425733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0" dirty="0"/>
              <a:t>What if the filter size was 5 x 5 instead of 3 x 3?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741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741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741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741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742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742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742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742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742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742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742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742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742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742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743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743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743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17412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sp>
        <p:nvSpPr>
          <p:cNvPr id="17413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?</a:t>
            </a:r>
          </a:p>
        </p:txBody>
      </p:sp>
      <p:pic>
        <p:nvPicPr>
          <p:cNvPr id="17414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415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8441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2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3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4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5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8446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7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8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49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8450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1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2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3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4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5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6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8457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8436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437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sp>
        <p:nvSpPr>
          <p:cNvPr id="18438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" pitchFamily="18" charset="0"/>
              </a:rPr>
              <a:t>Filtered </a:t>
            </a:r>
          </a:p>
          <a:p>
            <a:r>
              <a:rPr lang="en-US">
                <a:latin typeface="Times" pitchFamily="18" charset="0"/>
              </a:rPr>
              <a:t>(no change)</a:t>
            </a:r>
          </a:p>
        </p:txBody>
      </p:sp>
      <p:pic>
        <p:nvPicPr>
          <p:cNvPr id="18439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440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1946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946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946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946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946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946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947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947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947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1947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47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47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47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47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47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47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1948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19460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9461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sp>
        <p:nvSpPr>
          <p:cNvPr id="19462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?</a:t>
            </a:r>
          </a:p>
        </p:txBody>
      </p:sp>
      <p:sp>
        <p:nvSpPr>
          <p:cNvPr id="19463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139" y="152400"/>
            <a:ext cx="3905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Pixel Transforms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533400" y="838974"/>
            <a:ext cx="8001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 smtClean="0"/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sz="2400" dirty="0" smtClean="0"/>
              <a:t> Dyadic (two-input) operator is the linear blend operator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g(x</a:t>
            </a:r>
            <a:r>
              <a:rPr lang="en-US" sz="2400" dirty="0" smtClean="0"/>
              <a:t>) = (1 − α)f0(x) + αf1(x)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By varying </a:t>
            </a:r>
            <a:r>
              <a:rPr lang="en-US" sz="2400" dirty="0" err="1" smtClean="0"/>
              <a:t>α</a:t>
            </a:r>
            <a:r>
              <a:rPr lang="en-US" sz="2400" dirty="0" smtClean="0"/>
              <a:t> from 0 → 1, this operator can be used to perform a temporal cross-dissolve between two images or videos.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20490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1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2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3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0494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5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6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7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8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0499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0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1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2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3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4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5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0506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20484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5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pic>
        <p:nvPicPr>
          <p:cNvPr id="20486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20487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Text Box 25"/>
          <p:cNvSpPr txBox="1">
            <a:spLocks noChangeArrowheads="1"/>
          </p:cNvSpPr>
          <p:nvPr/>
        </p:nvSpPr>
        <p:spPr bwMode="auto">
          <a:xfrm>
            <a:off x="6553200" y="4724400"/>
            <a:ext cx="15446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Shifted left</a:t>
            </a:r>
          </a:p>
          <a:p>
            <a:r>
              <a:rPr lang="en-US">
                <a:latin typeface="Times" pitchFamily="18" charset="0"/>
              </a:rPr>
              <a:t>By 1 pixel</a:t>
            </a:r>
          </a:p>
        </p:txBody>
      </p:sp>
      <p:sp>
        <p:nvSpPr>
          <p:cNvPr id="2048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1514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1515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1516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1517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1518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1519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1520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1521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1522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1523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1524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1525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1526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1527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1528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1529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1530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1513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511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253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254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4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255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253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4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2535" name="Text Box 26"/>
          <p:cNvSpPr txBox="1">
            <a:spLocks noChangeArrowheads="1"/>
          </p:cNvSpPr>
          <p:nvPr/>
        </p:nvSpPr>
        <p:spPr bwMode="auto">
          <a:xfrm>
            <a:off x="6477000" y="4800600"/>
            <a:ext cx="16557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Blur (with a</a:t>
            </a:r>
          </a:p>
          <a:p>
            <a:r>
              <a:rPr lang="en-US">
                <a:latin typeface="Times" pitchFamily="18" charset="0"/>
              </a:rPr>
              <a:t>box filter)</a:t>
            </a:r>
          </a:p>
        </p:txBody>
      </p:sp>
      <p:sp>
        <p:nvSpPr>
          <p:cNvPr id="22536" name="Text Box 27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3582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3583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3584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3585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3586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3587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3588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3589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3590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3591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92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93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94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95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96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97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3598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3581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23563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3564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3565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3566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3567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3568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3569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3570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3571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3572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573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574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575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576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577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578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579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3559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-</a:t>
            </a:r>
          </a:p>
        </p:txBody>
      </p:sp>
      <p:sp>
        <p:nvSpPr>
          <p:cNvPr id="23560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?</a:t>
            </a:r>
          </a:p>
        </p:txBody>
      </p:sp>
      <p:sp>
        <p:nvSpPr>
          <p:cNvPr id="23561" name="Text Box 45"/>
          <p:cNvSpPr txBox="1">
            <a:spLocks noChangeArrowheads="1"/>
          </p:cNvSpPr>
          <p:nvPr/>
        </p:nvSpPr>
        <p:spPr bwMode="auto">
          <a:xfrm>
            <a:off x="2895600" y="4343400"/>
            <a:ext cx="3657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" pitchFamily="18" charset="0"/>
              </a:rPr>
              <a:t>(Note that filter sums to 1)</a:t>
            </a:r>
          </a:p>
        </p:txBody>
      </p:sp>
      <p:sp>
        <p:nvSpPr>
          <p:cNvPr id="23562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Practice with linear filters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6764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593725" y="36988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876800" y="19812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4606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4607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4608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4609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4610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4611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4612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4613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4614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24615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16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17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18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19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20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21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4622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4605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895600" y="1981200"/>
            <a:ext cx="1149350" cy="1066800"/>
            <a:chOff x="144" y="144"/>
            <a:chExt cx="1152" cy="1136"/>
          </a:xfrm>
        </p:grpSpPr>
        <p:sp>
          <p:nvSpPr>
            <p:cNvPr id="24587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4588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4589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4590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4591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4592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4593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4594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4595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24596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597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598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599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600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601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602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603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4583" name="Text Box 43"/>
          <p:cNvSpPr txBox="1">
            <a:spLocks noChangeArrowheads="1"/>
          </p:cNvSpPr>
          <p:nvPr/>
        </p:nvSpPr>
        <p:spPr bwMode="auto">
          <a:xfrm>
            <a:off x="4267200" y="19050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0" b="1">
                <a:latin typeface="Times" pitchFamily="18" charset="0"/>
              </a:rPr>
              <a:t>-</a:t>
            </a:r>
          </a:p>
        </p:txBody>
      </p:sp>
      <p:sp>
        <p:nvSpPr>
          <p:cNvPr id="24584" name="Text Box 44"/>
          <p:cNvSpPr txBox="1">
            <a:spLocks noChangeArrowheads="1"/>
          </p:cNvSpPr>
          <p:nvPr/>
        </p:nvSpPr>
        <p:spPr bwMode="auto">
          <a:xfrm>
            <a:off x="4343400" y="3810000"/>
            <a:ext cx="441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/>
              <a:t>Sharpening filter</a:t>
            </a:r>
          </a:p>
          <a:p>
            <a:pPr lvl="1">
              <a:buFontTx/>
              <a:buChar char="-"/>
            </a:pPr>
            <a:r>
              <a:rPr lang="en-US"/>
              <a:t> Accentuates differences with local average</a:t>
            </a:r>
          </a:p>
        </p:txBody>
      </p:sp>
      <p:pic>
        <p:nvPicPr>
          <p:cNvPr id="24585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1600200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6" name="Text Box 46"/>
          <p:cNvSpPr txBox="1">
            <a:spLocks noChangeArrowheads="1"/>
          </p:cNvSpPr>
          <p:nvPr/>
        </p:nvSpPr>
        <p:spPr bwMode="auto">
          <a:xfrm>
            <a:off x="7391400" y="60960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Source: D. Lowe</a:t>
            </a: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7" cstate="print"/>
          <a:srcRect l="43004" t="19810" r="37450" b="34712"/>
          <a:stretch>
            <a:fillRect/>
          </a:stretch>
        </p:blipFill>
        <p:spPr bwMode="auto">
          <a:xfrm>
            <a:off x="2667000" y="3829050"/>
            <a:ext cx="135731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 t="18013"/>
          <a:stretch>
            <a:fillRect/>
          </a:stretch>
        </p:blipFill>
        <p:spPr bwMode="auto">
          <a:xfrm>
            <a:off x="762000" y="1676400"/>
            <a:ext cx="7586663" cy="435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Sharpening</a:t>
            </a:r>
          </a:p>
        </p:txBody>
      </p:sp>
      <p:sp>
        <p:nvSpPr>
          <p:cNvPr id="25604" name="Text Box 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Smoothing with box filter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848600" cy="3505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Smoothing with an average actually doesn’t compare at all well with a defocused lens</a:t>
            </a:r>
          </a:p>
          <a:p>
            <a:pPr>
              <a:buFontTx/>
              <a:buChar char="•"/>
            </a:pPr>
            <a:r>
              <a:rPr lang="en-US" sz="2400" dirty="0" smtClean="0"/>
              <a:t>Most obvious difference is that a single point of light viewed in a defocused lens looks like a fuzzy blob; but the averaging process would give a little square</a:t>
            </a:r>
          </a:p>
          <a:p>
            <a:pPr>
              <a:buFontTx/>
              <a:buChar char="•"/>
            </a:pPr>
            <a:r>
              <a:rPr lang="en-US" sz="2400" dirty="0" smtClean="0"/>
              <a:t>Better idea: to eliminate edge effects, weight contribution of neighborhood pixels according to their closeness to the center, like so:</a:t>
            </a:r>
          </a:p>
        </p:txBody>
      </p:sp>
      <p:pic>
        <p:nvPicPr>
          <p:cNvPr id="2765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4343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 Box 8"/>
          <p:cNvSpPr txBox="1">
            <a:spLocks noChangeArrowheads="1"/>
          </p:cNvSpPr>
          <p:nvPr/>
        </p:nvSpPr>
        <p:spPr bwMode="auto">
          <a:xfrm>
            <a:off x="3336925" y="6211888"/>
            <a:ext cx="1760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“fuzzy blob”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smtClean="0"/>
              <a:t>Gaussian Kernel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5029200"/>
            <a:ext cx="8839200" cy="1219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 smtClean="0"/>
              <a:t>Constant factor at front makes volume sum to 1 (can be ignored, as we should re-normalize weights to sum to 1 in any case)</a:t>
            </a:r>
            <a:endParaRPr lang="en-US" sz="2400" dirty="0" smtClean="0">
              <a:latin typeface="Courier New" pitchFamily="49" charset="0"/>
            </a:endParaRPr>
          </a:p>
        </p:txBody>
      </p:sp>
      <p:pic>
        <p:nvPicPr>
          <p:cNvPr id="28676" name="Picture 4" descr="realgaussian"/>
          <p:cNvPicPr>
            <a:picLocks noChangeAspect="1" noChangeArrowheads="1"/>
          </p:cNvPicPr>
          <p:nvPr/>
        </p:nvPicPr>
        <p:blipFill>
          <a:blip r:embed="rId4" cstate="print"/>
          <a:srcRect l="3360" t="15573" b="4480"/>
          <a:stretch>
            <a:fillRect/>
          </a:stretch>
        </p:blipFill>
        <p:spPr bwMode="auto">
          <a:xfrm>
            <a:off x="228600" y="2590800"/>
            <a:ext cx="2943225" cy="182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25908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1143000"/>
            <a:ext cx="41148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5437188" y="2876550"/>
            <a:ext cx="3478212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Tahoma" pitchFamily="34" charset="0"/>
              </a:rPr>
              <a:t>0.003   0.013   0.022   0.013   0.003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0.022   0.097   0.159   0.097   0.022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0.003   0.013   0.022   0.013   0.003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6591300" y="4433888"/>
            <a:ext cx="14049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latin typeface="Tahoma" pitchFamily="34" charset="0"/>
                <a:sym typeface="Symbol" pitchFamily="18" charset="2"/>
              </a:rPr>
              <a:t>5 x 5,  = 1</a:t>
            </a:r>
            <a:endParaRPr lang="en-US" sz="1800">
              <a:latin typeface="Tahoma" pitchFamily="34" charset="0"/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5410200" y="2590800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7010400" y="6248400"/>
            <a:ext cx="2092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Source: C. Rasmussen</a:t>
            </a:r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727700" y="1828800"/>
            <a:ext cx="3200400" cy="38004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1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mtClean="0"/>
              <a:t>Gaussian filter</a:t>
            </a: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347663" y="1981200"/>
          <a:ext cx="3213140" cy="3047999"/>
        </p:xfrm>
        <a:graphic>
          <a:graphicData uri="http://schemas.openxmlformats.org/drawingml/2006/table">
            <a:tbl>
              <a:tblPr/>
              <a:tblGrid>
                <a:gridCol w="321577"/>
                <a:gridCol w="321576"/>
                <a:gridCol w="320264"/>
                <a:gridCol w="321577"/>
                <a:gridCol w="321576"/>
                <a:gridCol w="321577"/>
                <a:gridCol w="321576"/>
                <a:gridCol w="320264"/>
                <a:gridCol w="321577"/>
                <a:gridCol w="321576"/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/>
        </p:nvGraphicFramePr>
        <p:xfrm>
          <a:off x="4329113" y="2965450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70" name="Picture 1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70013" y="5176837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1" name="Rectangle 146"/>
          <p:cNvSpPr>
            <a:spLocks noChangeArrowheads="1"/>
          </p:cNvSpPr>
          <p:nvPr/>
        </p:nvSpPr>
        <p:spPr bwMode="auto">
          <a:xfrm>
            <a:off x="639763" y="4117975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332288" y="2959100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41750" y="3163887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4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79913" y="4173537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9" name="Content Placeholder 2"/>
          <p:cNvSpPr>
            <a:spLocks noGrp="1"/>
          </p:cNvSpPr>
          <p:nvPr>
            <p:ph idx="1"/>
          </p:nvPr>
        </p:nvSpPr>
        <p:spPr>
          <a:xfrm>
            <a:off x="628650" y="914400"/>
            <a:ext cx="7772400" cy="938212"/>
          </a:xfrm>
        </p:spPr>
        <p:txBody>
          <a:bodyPr/>
          <a:lstStyle/>
          <a:p>
            <a:r>
              <a:rPr lang="en-US" sz="2400" dirty="0" smtClean="0"/>
              <a:t>What if we want nearest neighboring pixels to have the most influence on the output?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Removes high-frequency components from the image (“low-pass filter”).</a:t>
            </a:r>
          </a:p>
          <a:p>
            <a:endParaRPr lang="en-US" sz="2400" dirty="0" smtClean="0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816600" y="1881187"/>
            <a:ext cx="3184525" cy="3617913"/>
            <a:chOff x="6215084" y="2187558"/>
            <a:chExt cx="3184567" cy="3617943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772" name="Photo Editor Photo" r:id="rId11" imgW="2095793" imgH="1390844" progId="">
                    <p:embed/>
                  </p:oleObj>
                </mc:Choice>
                <mc:Fallback>
                  <p:oleObj name="Photo Editor Photo" r:id="rId11" imgW="2095793" imgH="1390844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78" name="Picture 151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324624" y="3429000"/>
              <a:ext cx="2627313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6215084" y="2187558"/>
              <a:ext cx="3184567" cy="1089034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Myriad Roman"/>
                </a:rPr>
                <a:t>This kernel is an approximation of a 2d Gaussian function:</a:t>
              </a:r>
            </a:p>
          </p:txBody>
        </p:sp>
      </p:grpSp>
      <p:sp>
        <p:nvSpPr>
          <p:cNvPr id="1177" name="Text Box 628"/>
          <p:cNvSpPr txBox="1">
            <a:spLocks noChangeArrowheads="1"/>
          </p:cNvSpPr>
          <p:nvPr/>
        </p:nvSpPr>
        <p:spPr bwMode="auto">
          <a:xfrm>
            <a:off x="7848600" y="6248400"/>
            <a:ext cx="12874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 dirty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Choosing kernel width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Gaussian filters have infinite support, but discrete filters use finite kernels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590800"/>
            <a:ext cx="7896225" cy="336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1" name="Text Box 7"/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/>
              <a:t>Source: K. Grauman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>
          <a:xfrm>
            <a:off x="9144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  <a:ea typeface="宋体" charset="0"/>
              </a:rPr>
              <a:t>Color Filter Arrays</a:t>
            </a:r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  <a:ea typeface="宋体" charset="0"/>
              </a:rPr>
              <a:t>Separate sensors for three primary colors </a:t>
            </a:r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188" y="4941888"/>
            <a:ext cx="8281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/>
              <a:t>Bayer RGB pattern: (a) color filter array layout; (b) interpolated pixel values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349500"/>
            <a:ext cx="25527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0" y="2349500"/>
            <a:ext cx="25527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303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76200"/>
            <a:ext cx="7772400" cy="1143000"/>
          </a:xfrm>
        </p:spPr>
        <p:txBody>
          <a:bodyPr/>
          <a:lstStyle/>
          <a:p>
            <a:r>
              <a:rPr lang="en-US" dirty="0" smtClean="0"/>
              <a:t>Choosing kernel width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Rule of thumb: set filter half-width to about </a:t>
            </a:r>
            <a:br>
              <a:rPr lang="en-US" dirty="0" smtClean="0"/>
            </a:br>
            <a:r>
              <a:rPr lang="en-US" dirty="0" smtClean="0"/>
              <a:t>3 </a:t>
            </a:r>
            <a:r>
              <a:rPr lang="en-US" i="1" dirty="0" smtClean="0"/>
              <a:t>σ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047875"/>
            <a:ext cx="4721225" cy="40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62200"/>
            <a:ext cx="4495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362200"/>
            <a:ext cx="4495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1447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0" name="Rectangle 8"/>
          <p:cNvSpPr>
            <a:spLocks noGrp="1" noChangeArrowheads="1"/>
          </p:cNvSpPr>
          <p:nvPr>
            <p:ph type="title"/>
          </p:nvPr>
        </p:nvSpPr>
        <p:spPr>
          <a:xfrm>
            <a:off x="1600200" y="152400"/>
            <a:ext cx="7772400" cy="1143000"/>
          </a:xfrm>
        </p:spPr>
        <p:txBody>
          <a:bodyPr/>
          <a:lstStyle/>
          <a:p>
            <a:r>
              <a:rPr lang="en-US" dirty="0" smtClean="0"/>
              <a:t>Example: Smoothing with a Gaussian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Mean vs. Gaussian filtering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1600200" y="990600"/>
          <a:ext cx="5867400" cy="5443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hoto Editor Photo" r:id="rId4" imgW="3828571" imgH="3572374" progId="">
                  <p:embed/>
                </p:oleObj>
              </mc:Choice>
              <mc:Fallback>
                <p:oleObj name="Photo Editor Photo" r:id="rId4" imgW="3828571" imgH="3572374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990600"/>
                        <a:ext cx="5867400" cy="5443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Gaussian filters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800" dirty="0" smtClean="0"/>
              <a:t>Remove “high-frequency” components from the image (low-pass filter)</a:t>
            </a:r>
          </a:p>
          <a:p>
            <a:pPr>
              <a:buFontTx/>
              <a:buChar char="•"/>
            </a:pPr>
            <a:r>
              <a:rPr lang="en-US" sz="2800" dirty="0" smtClean="0"/>
              <a:t>Convolution with self is another Gaussian</a:t>
            </a:r>
          </a:p>
          <a:p>
            <a:pPr lvl="1"/>
            <a:r>
              <a:rPr lang="en-US" dirty="0" smtClean="0"/>
              <a:t>So can smooth with small-width kernel, repeat, and get same result as larger-width kernel would have</a:t>
            </a:r>
          </a:p>
          <a:p>
            <a:pPr lvl="1"/>
            <a:r>
              <a:rPr lang="en-US" dirty="0" smtClean="0"/>
              <a:t>Convolving two times with Gaussian kernel of width </a:t>
            </a:r>
            <a:r>
              <a:rPr lang="en-US" i="1" dirty="0" smtClean="0"/>
              <a:t>σ</a:t>
            </a:r>
            <a:r>
              <a:rPr lang="en-US" dirty="0" smtClean="0"/>
              <a:t> is same as convolving once with kernel of width  </a:t>
            </a:r>
            <a:r>
              <a:rPr lang="en-US" i="1" dirty="0" smtClean="0"/>
              <a:t>σ</a:t>
            </a:r>
            <a:r>
              <a:rPr lang="en-US" dirty="0" smtClean="0"/>
              <a:t>√2 </a:t>
            </a:r>
            <a:endParaRPr lang="en-US" i="1" dirty="0" smtClean="0"/>
          </a:p>
          <a:p>
            <a:pPr>
              <a:buFontTx/>
              <a:buChar char="•"/>
            </a:pPr>
            <a:r>
              <a:rPr lang="en-US" sz="2800" i="1" dirty="0" smtClean="0"/>
              <a:t>Separable </a:t>
            </a:r>
            <a:r>
              <a:rPr lang="en-US" sz="2800" dirty="0" smtClean="0"/>
              <a:t>kernel</a:t>
            </a:r>
          </a:p>
          <a:p>
            <a:pPr lvl="1"/>
            <a:r>
              <a:rPr lang="en-US" dirty="0" smtClean="0"/>
              <a:t>Factors into product of two 1D Gaussians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7315200" y="62484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Source: K. </a:t>
            </a:r>
            <a:r>
              <a:rPr lang="en-US" sz="1400" dirty="0" err="1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1600200" y="-76200"/>
            <a:ext cx="7772400" cy="1143000"/>
          </a:xfrm>
        </p:spPr>
        <p:txBody>
          <a:bodyPr/>
          <a:lstStyle/>
          <a:p>
            <a:r>
              <a:rPr lang="en-US" dirty="0" smtClean="0"/>
              <a:t>Smoothing filters - properties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5257800"/>
          </a:xfrm>
        </p:spPr>
        <p:txBody>
          <a:bodyPr/>
          <a:lstStyle/>
          <a:p>
            <a:pPr eaLnBrk="1" hangingPunct="1"/>
            <a:r>
              <a:rPr lang="en-US" sz="2800" u="sng" dirty="0" smtClean="0"/>
              <a:t>Smoothing</a:t>
            </a:r>
          </a:p>
          <a:p>
            <a:pPr lvl="1" eaLnBrk="1" hangingPunct="1"/>
            <a:r>
              <a:rPr lang="en-US" sz="2000" dirty="0" smtClean="0"/>
              <a:t>Values positive </a:t>
            </a:r>
          </a:p>
          <a:p>
            <a:pPr lvl="1" eaLnBrk="1" hangingPunct="1"/>
            <a:r>
              <a:rPr lang="en-US" sz="2000" dirty="0" smtClean="0"/>
              <a:t>Sum to 1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constant regions same as input</a:t>
            </a:r>
          </a:p>
          <a:p>
            <a:pPr lvl="1" eaLnBrk="1" hangingPunct="1"/>
            <a:r>
              <a:rPr lang="en-US" sz="2000" dirty="0" smtClean="0"/>
              <a:t>Amount of smoothing proportional to mask size</a:t>
            </a:r>
          </a:p>
          <a:p>
            <a:pPr lvl="1" eaLnBrk="1" hangingPunct="1"/>
            <a:r>
              <a:rPr lang="en-US" sz="2000" dirty="0" smtClean="0"/>
              <a:t>Remove “high-frequency” components; “low-pass” filter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Convolution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519113" y="1384300"/>
            <a:ext cx="8229600" cy="4525963"/>
          </a:xfrm>
        </p:spPr>
        <p:txBody>
          <a:bodyPr/>
          <a:lstStyle/>
          <a:p>
            <a:r>
              <a:rPr lang="en-US" sz="2400" smtClean="0"/>
              <a:t>Convolution: </a:t>
            </a:r>
          </a:p>
          <a:p>
            <a:pPr lvl="1"/>
            <a:r>
              <a:rPr lang="en-US" sz="2000" smtClean="0"/>
              <a:t>Flip the filter in both dimensions (bottom to top, right to left)</a:t>
            </a:r>
          </a:p>
          <a:p>
            <a:pPr lvl="1"/>
            <a:r>
              <a:rPr lang="en-US" sz="2000" smtClean="0"/>
              <a:t>Then apply cross-correlation</a:t>
            </a:r>
          </a:p>
        </p:txBody>
      </p:sp>
      <p:pic>
        <p:nvPicPr>
          <p:cNvPr id="108548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88" y="2881313"/>
            <a:ext cx="61118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3563" y="4378325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36838" y="5218113"/>
            <a:ext cx="1825625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Notation for convolution operator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982913" y="4943475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192713" y="4195763"/>
            <a:ext cx="1058862" cy="760412"/>
            <a:chOff x="5192721" y="4195773"/>
            <a:chExt cx="1058877" cy="760425"/>
          </a:xfrm>
        </p:grpSpPr>
        <p:sp>
          <p:nvSpPr>
            <p:cNvPr id="108557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08558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/>
                <a:t>F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215063" y="4195763"/>
            <a:ext cx="1971675" cy="2044700"/>
            <a:chOff x="6470676" y="4195773"/>
            <a:chExt cx="1971702" cy="2044728"/>
          </a:xfrm>
        </p:grpSpPr>
        <p:sp>
          <p:nvSpPr>
            <p:cNvPr id="108555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08556" name="TextBox 13"/>
            <p:cNvSpPr txBox="1">
              <a:spLocks noChangeArrowheads="1"/>
            </p:cNvSpPr>
            <p:nvPr/>
          </p:nvSpPr>
          <p:spPr bwMode="auto">
            <a:xfrm>
              <a:off x="7200936" y="4999059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/>
                <a:t>H</a:t>
              </a:r>
            </a:p>
          </p:txBody>
        </p:sp>
      </p:grpSp>
      <p:pic>
        <p:nvPicPr>
          <p:cNvPr id="20" name="Picture 19" descr="f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00613" y="4195763"/>
            <a:ext cx="10953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C 0.02465 -0.01922 0.0493 -0.03843 0.1 -0.04607 C 0.15069 -0.05371 0.30503 -0.05047 0.30382 -0.04607 C 0.3026 -0.04167 0.09479 -0.02847 0.09236 -0.02037 C 0.08993 -0.01227 0.29028 -0.00209 0.28941 0.00278 C 0.28854 0.00764 0.08507 0.00416 0.08663 0.00903 C 0.08819 0.01389 0.2993 0.02083 0.29913 0.03217 C 0.29896 0.04352 0.08507 0.06759 0.08559 0.07708 C 0.08611 0.08657 0.30069 0.08032 0.30191 0.08981 C 0.30312 0.0993 0.09392 0.12407 0.0934 0.13472 C 0.09288 0.14537 0.3 0.13912 0.29913 0.15393 C 0.29826 0.16875 0.08819 0.21088 0.08854 0.22315 C 0.08889 0.23541 0.19496 0.23171 0.30104 0.22824 " pathEditMode="relative" ptsTypes="aaaaaaaaaa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1447800" y="-76200"/>
            <a:ext cx="8229600" cy="1143001"/>
          </a:xfrm>
        </p:spPr>
        <p:txBody>
          <a:bodyPr/>
          <a:lstStyle/>
          <a:p>
            <a:r>
              <a:rPr lang="en-US" dirty="0" smtClean="0"/>
              <a:t>Convolution vs. correlation</a:t>
            </a:r>
          </a:p>
        </p:txBody>
      </p:sp>
      <p:pic>
        <p:nvPicPr>
          <p:cNvPr id="109571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063" y="1530350"/>
            <a:ext cx="59880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2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4238" y="2808288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3" name="Picture 8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6550" y="3867150"/>
            <a:ext cx="5878513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4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84238" y="5145088"/>
            <a:ext cx="18986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5" name="TextBox 7"/>
          <p:cNvSpPr txBox="1">
            <a:spLocks noChangeArrowheads="1"/>
          </p:cNvSpPr>
          <p:nvPr/>
        </p:nvSpPr>
        <p:spPr bwMode="auto">
          <a:xfrm>
            <a:off x="190500" y="1092200"/>
            <a:ext cx="2482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Convolution</a:t>
            </a:r>
          </a:p>
        </p:txBody>
      </p:sp>
      <p:sp>
        <p:nvSpPr>
          <p:cNvPr id="109576" name="TextBox 8"/>
          <p:cNvSpPr txBox="1">
            <a:spLocks noChangeArrowheads="1"/>
          </p:cNvSpPr>
          <p:nvPr/>
        </p:nvSpPr>
        <p:spPr bwMode="auto">
          <a:xfrm>
            <a:off x="190500" y="3462338"/>
            <a:ext cx="2482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Cross-correlation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7513" y="5562600"/>
            <a:ext cx="872648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0" dirty="0"/>
              <a:t>For a Gaussian or box filter, how will the outputs differ?</a:t>
            </a:r>
          </a:p>
          <a:p>
            <a:pPr>
              <a:spcAft>
                <a:spcPts val="600"/>
              </a:spcAft>
            </a:pPr>
            <a:r>
              <a:rPr lang="en-US" sz="2400" b="0" dirty="0"/>
              <a:t>If the input is an impulse signal, how will the outputs differ?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Boundary issues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7772400" cy="5257800"/>
          </a:xfrm>
        </p:spPr>
        <p:txBody>
          <a:bodyPr/>
          <a:lstStyle/>
          <a:p>
            <a:r>
              <a:rPr lang="en-US" dirty="0" smtClean="0"/>
              <a:t>What about near the edge?</a:t>
            </a:r>
          </a:p>
          <a:p>
            <a:pPr lvl="1"/>
            <a:r>
              <a:rPr lang="en-US" dirty="0" smtClean="0"/>
              <a:t>the filter window falls off the edge of the image</a:t>
            </a:r>
          </a:p>
          <a:p>
            <a:pPr lvl="1"/>
            <a:r>
              <a:rPr lang="en-US" dirty="0" smtClean="0"/>
              <a:t>need to extrapolate</a:t>
            </a:r>
          </a:p>
          <a:p>
            <a:pPr lvl="1"/>
            <a:r>
              <a:rPr lang="en-US" dirty="0" smtClean="0"/>
              <a:t>methods:</a:t>
            </a:r>
          </a:p>
          <a:p>
            <a:pPr lvl="2"/>
            <a:r>
              <a:rPr lang="en-US" dirty="0" smtClean="0"/>
              <a:t>clip filter (black)</a:t>
            </a:r>
          </a:p>
          <a:p>
            <a:pPr lvl="2"/>
            <a:r>
              <a:rPr lang="en-US" dirty="0" smtClean="0"/>
              <a:t>wrap around</a:t>
            </a:r>
          </a:p>
          <a:p>
            <a:pPr lvl="2"/>
            <a:r>
              <a:rPr lang="en-US" dirty="0" smtClean="0"/>
              <a:t>copy edge</a:t>
            </a:r>
          </a:p>
          <a:p>
            <a:pPr lvl="2"/>
            <a:r>
              <a:rPr lang="en-US" dirty="0" smtClean="0"/>
              <a:t>reflect across edge</a:t>
            </a: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95800" y="21336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495800" y="2138362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45" name="Text Box 17"/>
          <p:cNvSpPr txBox="1">
            <a:spLocks noChangeArrowheads="1"/>
          </p:cNvSpPr>
          <p:nvPr/>
        </p:nvSpPr>
        <p:spPr bwMode="auto">
          <a:xfrm>
            <a:off x="7162800" y="63246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Source: S. </a:t>
            </a:r>
            <a:r>
              <a:rPr lang="en-US" sz="1400" dirty="0" err="1">
                <a:solidFill>
                  <a:srgbClr val="000000"/>
                </a:solidFill>
                <a:cs typeface="Arial" pitchFamily="34" charset="0"/>
              </a:rPr>
              <a:t>Marschner</a:t>
            </a:r>
            <a:endParaRPr lang="en-US" sz="1400" dirty="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762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Alternative: Median </a:t>
            </a:r>
            <a:r>
              <a:rPr lang="en-US" dirty="0">
                <a:latin typeface="Arial" charset="0"/>
                <a:cs typeface="Arial" charset="0"/>
              </a:rPr>
              <a:t>filtering</a:t>
            </a:r>
          </a:p>
        </p:txBody>
      </p:sp>
      <p:graphicFrame>
        <p:nvGraphicFramePr>
          <p:cNvPr id="20482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4" imgW="914400" imgH="198720" progId="">
                  <p:embed/>
                </p:oleObj>
              </mc:Choice>
              <mc:Fallback>
                <p:oleObj name="Equation" r:id="rId4" imgW="914400" imgH="19872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250950"/>
            <a:ext cx="7772400" cy="5454650"/>
          </a:xfrm>
          <a:noFill/>
        </p:spPr>
        <p:txBody>
          <a:bodyPr/>
          <a:lstStyle/>
          <a:p>
            <a:r>
              <a:rPr lang="en-US" sz="2800" dirty="0">
                <a:latin typeface="Arial" charset="0"/>
                <a:cs typeface="Arial" charset="0"/>
              </a:rPr>
              <a:t>A </a:t>
            </a:r>
            <a:r>
              <a:rPr lang="en-US" sz="2800" b="1" dirty="0">
                <a:latin typeface="Arial" charset="0"/>
                <a:cs typeface="Arial" charset="0"/>
              </a:rPr>
              <a:t>median filter</a:t>
            </a:r>
            <a:r>
              <a:rPr lang="en-US" sz="2800" dirty="0">
                <a:latin typeface="Arial" charset="0"/>
                <a:cs typeface="Arial" charset="0"/>
              </a:rPr>
              <a:t> operates over a window by selecting the median intensity in the window</a:t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/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/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/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/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/>
            </a:r>
            <a:br>
              <a:rPr lang="en-US" sz="2800" dirty="0">
                <a:latin typeface="Arial" charset="0"/>
                <a:cs typeface="Arial" charset="0"/>
              </a:rPr>
            </a:br>
            <a:r>
              <a:rPr lang="en-US" sz="2800" dirty="0">
                <a:latin typeface="Arial" charset="0"/>
                <a:cs typeface="Arial" charset="0"/>
              </a:rPr>
              <a:t/>
            </a:r>
            <a:br>
              <a:rPr lang="en-US" sz="2800" dirty="0">
                <a:latin typeface="Arial" charset="0"/>
                <a:cs typeface="Arial" charset="0"/>
              </a:rPr>
            </a:br>
            <a:endParaRPr lang="en-US" sz="2800" dirty="0">
              <a:latin typeface="Arial" charset="0"/>
              <a:cs typeface="Arial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295400" y="2286000"/>
            <a:ext cx="6019800" cy="3657600"/>
            <a:chOff x="1344" y="1344"/>
            <a:chExt cx="2784" cy="1680"/>
          </a:xfrm>
        </p:grpSpPr>
        <p:pic>
          <p:nvPicPr>
            <p:cNvPr id="20488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" y="1349"/>
              <a:ext cx="2666" cy="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9" name="Rectangle 6"/>
            <p:cNvSpPr>
              <a:spLocks noChangeArrowheads="1"/>
            </p:cNvSpPr>
            <p:nvPr/>
          </p:nvSpPr>
          <p:spPr bwMode="auto">
            <a:xfrm>
              <a:off x="1344" y="1344"/>
              <a:ext cx="96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1029128" name="Text Box 8"/>
          <p:cNvSpPr txBox="1">
            <a:spLocks noChangeArrowheads="1"/>
          </p:cNvSpPr>
          <p:nvPr/>
        </p:nvSpPr>
        <p:spPr bwMode="auto">
          <a:xfrm>
            <a:off x="822325" y="6019800"/>
            <a:ext cx="7178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   Is median filtering linear?</a:t>
            </a:r>
          </a:p>
        </p:txBody>
      </p:sp>
      <p:sp>
        <p:nvSpPr>
          <p:cNvPr id="20487" name="Text Box 9"/>
          <p:cNvSpPr txBox="1">
            <a:spLocks noChangeArrowheads="1"/>
          </p:cNvSpPr>
          <p:nvPr/>
        </p:nvSpPr>
        <p:spPr bwMode="auto">
          <a:xfrm>
            <a:off x="7315200" y="62484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Arial" charset="0"/>
                <a:cs typeface="Arial" charset="0"/>
              </a:rPr>
              <a:t>Source: K. </a:t>
            </a:r>
            <a:r>
              <a:rPr lang="en-US" sz="1400" dirty="0" err="1">
                <a:solidFill>
                  <a:srgbClr val="000000"/>
                </a:solidFill>
                <a:latin typeface="Arial" charset="0"/>
                <a:cs typeface="Arial" charset="0"/>
              </a:rPr>
              <a:t>Grauman</a:t>
            </a:r>
            <a:endParaRPr lang="en-US" sz="140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53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128" grpId="0"/>
      <p:bldP spid="1029128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Median filter</a:t>
            </a:r>
          </a:p>
        </p:txBody>
      </p:sp>
      <p:pic>
        <p:nvPicPr>
          <p:cNvPr id="124931" name="Picture 5"/>
          <p:cNvPicPr>
            <a:picLocks noChangeAspect="1" noChangeArrowheads="1"/>
          </p:cNvPicPr>
          <p:nvPr/>
        </p:nvPicPr>
        <p:blipFill>
          <a:blip r:embed="rId3" cstate="print"/>
          <a:srcRect l="37692" t="44589" r="17421" b="25266"/>
          <a:stretch>
            <a:fillRect/>
          </a:stretch>
        </p:blipFill>
        <p:spPr bwMode="auto">
          <a:xfrm>
            <a:off x="381000" y="1808163"/>
            <a:ext cx="4724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2" name="Rectangle 6"/>
          <p:cNvSpPr>
            <a:spLocks noChangeArrowheads="1"/>
          </p:cNvSpPr>
          <p:nvPr/>
        </p:nvSpPr>
        <p:spPr bwMode="auto">
          <a:xfrm>
            <a:off x="381000" y="1579563"/>
            <a:ext cx="17526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189447" name="Text Box 7"/>
          <p:cNvSpPr txBox="1">
            <a:spLocks noChangeArrowheads="1"/>
          </p:cNvSpPr>
          <p:nvPr/>
        </p:nvSpPr>
        <p:spPr bwMode="auto">
          <a:xfrm>
            <a:off x="5265738" y="1785938"/>
            <a:ext cx="3878262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  <a:latin typeface="Arial" charset="0"/>
              </a:rPr>
              <a:t>No new pixel values introduced</a:t>
            </a:r>
          </a:p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  <a:latin typeface="Arial" charset="0"/>
              </a:rPr>
              <a:t>Removes spikes: good for impulse, salt &amp; pepper noise</a:t>
            </a:r>
          </a:p>
          <a:p>
            <a:pPr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  <a:latin typeface="Arial" charset="0"/>
              </a:rPr>
              <a:t>  Non-linear filter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latin typeface="Calibri" charset="0"/>
                <a:ea typeface="宋体" charset="0"/>
              </a:rPr>
              <a:t>Color Balance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  <a:ea typeface="宋体" charset="0"/>
              </a:rPr>
              <a:t>Move the white point of a given image closer to pure white (R=G=B)</a:t>
            </a:r>
          </a:p>
          <a:p>
            <a:pPr lvl="1" eaLnBrk="1" hangingPunct="1"/>
            <a:r>
              <a:rPr lang="en-US" altLang="zh-CN" dirty="0">
                <a:latin typeface="Calibri" charset="0"/>
                <a:ea typeface="宋体" charset="0"/>
              </a:rPr>
              <a:t>Multiply RGB values by a different factor </a:t>
            </a:r>
          </a:p>
          <a:p>
            <a:pPr lvl="1" eaLnBrk="1" hangingPunct="1"/>
            <a:r>
              <a:rPr lang="en-US" altLang="zh-CN" dirty="0">
                <a:latin typeface="Calibri" charset="0"/>
                <a:ea typeface="宋体" charset="0"/>
              </a:rPr>
              <a:t>Color twist, general 3x3 transform matrix</a:t>
            </a:r>
          </a:p>
          <a:p>
            <a:pPr marL="457200" lvl="1" indent="0" eaLnBrk="1" hangingPunct="1">
              <a:buNone/>
            </a:pPr>
            <a:endParaRPr lang="zh-CN" altLang="en-US" dirty="0"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7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>
                <a:ea typeface="+mj-ea"/>
              </a:rPr>
              <a:t>Median filter</a:t>
            </a:r>
          </a:p>
        </p:txBody>
      </p:sp>
      <p:sp>
        <p:nvSpPr>
          <p:cNvPr id="215043" name="Line 3"/>
          <p:cNvSpPr>
            <a:spLocks noChangeShapeType="1"/>
          </p:cNvSpPr>
          <p:nvPr/>
        </p:nvSpPr>
        <p:spPr bwMode="auto">
          <a:xfrm flipV="1">
            <a:off x="990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4" name="Line 4"/>
          <p:cNvSpPr>
            <a:spLocks noChangeShapeType="1"/>
          </p:cNvSpPr>
          <p:nvPr/>
        </p:nvSpPr>
        <p:spPr bwMode="auto">
          <a:xfrm flipV="1">
            <a:off x="1143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5" name="Line 5"/>
          <p:cNvSpPr>
            <a:spLocks noChangeShapeType="1"/>
          </p:cNvSpPr>
          <p:nvPr/>
        </p:nvSpPr>
        <p:spPr bwMode="auto">
          <a:xfrm flipV="1">
            <a:off x="1295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6" name="Line 6"/>
          <p:cNvSpPr>
            <a:spLocks noChangeShapeType="1"/>
          </p:cNvSpPr>
          <p:nvPr/>
        </p:nvSpPr>
        <p:spPr bwMode="auto">
          <a:xfrm flipV="1">
            <a:off x="1447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7" name="Line 7"/>
          <p:cNvSpPr>
            <a:spLocks noChangeShapeType="1"/>
          </p:cNvSpPr>
          <p:nvPr/>
        </p:nvSpPr>
        <p:spPr bwMode="auto">
          <a:xfrm flipV="1">
            <a:off x="1600200" y="25146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8" name="Line 8"/>
          <p:cNvSpPr>
            <a:spLocks noChangeShapeType="1"/>
          </p:cNvSpPr>
          <p:nvPr/>
        </p:nvSpPr>
        <p:spPr bwMode="auto">
          <a:xfrm flipV="1">
            <a:off x="1752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49" name="Line 9"/>
          <p:cNvSpPr>
            <a:spLocks noChangeShapeType="1"/>
          </p:cNvSpPr>
          <p:nvPr/>
        </p:nvSpPr>
        <p:spPr bwMode="auto">
          <a:xfrm flipV="1">
            <a:off x="1905000" y="28956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0" name="Line 10"/>
          <p:cNvSpPr>
            <a:spLocks noChangeShapeType="1"/>
          </p:cNvSpPr>
          <p:nvPr/>
        </p:nvSpPr>
        <p:spPr bwMode="auto">
          <a:xfrm flipV="1">
            <a:off x="2057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1" name="Line 11"/>
          <p:cNvSpPr>
            <a:spLocks noChangeShapeType="1"/>
          </p:cNvSpPr>
          <p:nvPr/>
        </p:nvSpPr>
        <p:spPr bwMode="auto">
          <a:xfrm flipV="1">
            <a:off x="2209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2" name="Line 12"/>
          <p:cNvSpPr>
            <a:spLocks noChangeShapeType="1"/>
          </p:cNvSpPr>
          <p:nvPr/>
        </p:nvSpPr>
        <p:spPr bwMode="auto">
          <a:xfrm flipV="1">
            <a:off x="2362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3" name="Line 13"/>
          <p:cNvSpPr>
            <a:spLocks noChangeShapeType="1"/>
          </p:cNvSpPr>
          <p:nvPr/>
        </p:nvSpPr>
        <p:spPr bwMode="auto">
          <a:xfrm flipV="1">
            <a:off x="2514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4" name="Line 14"/>
          <p:cNvSpPr>
            <a:spLocks noChangeShapeType="1"/>
          </p:cNvSpPr>
          <p:nvPr/>
        </p:nvSpPr>
        <p:spPr bwMode="auto">
          <a:xfrm flipV="1">
            <a:off x="2667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5" name="Line 15"/>
          <p:cNvSpPr>
            <a:spLocks noChangeShapeType="1"/>
          </p:cNvSpPr>
          <p:nvPr/>
        </p:nvSpPr>
        <p:spPr bwMode="auto">
          <a:xfrm flipV="1">
            <a:off x="2819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6" name="Line 16"/>
          <p:cNvSpPr>
            <a:spLocks noChangeShapeType="1"/>
          </p:cNvSpPr>
          <p:nvPr/>
        </p:nvSpPr>
        <p:spPr bwMode="auto">
          <a:xfrm flipV="1">
            <a:off x="2971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7" name="Line 17"/>
          <p:cNvSpPr>
            <a:spLocks noChangeShapeType="1"/>
          </p:cNvSpPr>
          <p:nvPr/>
        </p:nvSpPr>
        <p:spPr bwMode="auto">
          <a:xfrm flipV="1">
            <a:off x="4572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8" name="Line 18"/>
          <p:cNvSpPr>
            <a:spLocks noChangeShapeType="1"/>
          </p:cNvSpPr>
          <p:nvPr/>
        </p:nvSpPr>
        <p:spPr bwMode="auto">
          <a:xfrm flipV="1">
            <a:off x="4724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59" name="Line 19"/>
          <p:cNvSpPr>
            <a:spLocks noChangeShapeType="1"/>
          </p:cNvSpPr>
          <p:nvPr/>
        </p:nvSpPr>
        <p:spPr bwMode="auto">
          <a:xfrm flipV="1">
            <a:off x="4876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0" name="Line 20"/>
          <p:cNvSpPr>
            <a:spLocks noChangeShapeType="1"/>
          </p:cNvSpPr>
          <p:nvPr/>
        </p:nvSpPr>
        <p:spPr bwMode="auto">
          <a:xfrm flipV="1">
            <a:off x="5029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1" name="Line 21"/>
          <p:cNvSpPr>
            <a:spLocks noChangeShapeType="1"/>
          </p:cNvSpPr>
          <p:nvPr/>
        </p:nvSpPr>
        <p:spPr bwMode="auto">
          <a:xfrm flipV="1">
            <a:off x="5181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2" name="Line 22"/>
          <p:cNvSpPr>
            <a:spLocks noChangeShapeType="1"/>
          </p:cNvSpPr>
          <p:nvPr/>
        </p:nvSpPr>
        <p:spPr bwMode="auto">
          <a:xfrm flipV="1">
            <a:off x="5334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3" name="Line 23"/>
          <p:cNvSpPr>
            <a:spLocks noChangeShapeType="1"/>
          </p:cNvSpPr>
          <p:nvPr/>
        </p:nvSpPr>
        <p:spPr bwMode="auto">
          <a:xfrm flipV="1">
            <a:off x="5486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4" name="Line 24"/>
          <p:cNvSpPr>
            <a:spLocks noChangeShapeType="1"/>
          </p:cNvSpPr>
          <p:nvPr/>
        </p:nvSpPr>
        <p:spPr bwMode="auto">
          <a:xfrm flipV="1">
            <a:off x="5638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5" name="Line 25"/>
          <p:cNvSpPr>
            <a:spLocks noChangeShapeType="1"/>
          </p:cNvSpPr>
          <p:nvPr/>
        </p:nvSpPr>
        <p:spPr bwMode="auto">
          <a:xfrm flipV="1">
            <a:off x="5791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6" name="Line 26"/>
          <p:cNvSpPr>
            <a:spLocks noChangeShapeType="1"/>
          </p:cNvSpPr>
          <p:nvPr/>
        </p:nvSpPr>
        <p:spPr bwMode="auto">
          <a:xfrm flipV="1">
            <a:off x="59436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7" name="Line 27"/>
          <p:cNvSpPr>
            <a:spLocks noChangeShapeType="1"/>
          </p:cNvSpPr>
          <p:nvPr/>
        </p:nvSpPr>
        <p:spPr bwMode="auto">
          <a:xfrm flipV="1">
            <a:off x="60960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8" name="Line 28"/>
          <p:cNvSpPr>
            <a:spLocks noChangeShapeType="1"/>
          </p:cNvSpPr>
          <p:nvPr/>
        </p:nvSpPr>
        <p:spPr bwMode="auto">
          <a:xfrm flipV="1">
            <a:off x="62484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69" name="Line 29"/>
          <p:cNvSpPr>
            <a:spLocks noChangeShapeType="1"/>
          </p:cNvSpPr>
          <p:nvPr/>
        </p:nvSpPr>
        <p:spPr bwMode="auto">
          <a:xfrm flipV="1">
            <a:off x="64008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70" name="Line 30"/>
          <p:cNvSpPr>
            <a:spLocks noChangeShapeType="1"/>
          </p:cNvSpPr>
          <p:nvPr/>
        </p:nvSpPr>
        <p:spPr bwMode="auto">
          <a:xfrm flipV="1">
            <a:off x="6553200" y="33528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71" name="Text Box 31"/>
          <p:cNvSpPr txBox="1">
            <a:spLocks noChangeArrowheads="1"/>
          </p:cNvSpPr>
          <p:nvPr/>
        </p:nvSpPr>
        <p:spPr bwMode="auto">
          <a:xfrm>
            <a:off x="822325" y="1143000"/>
            <a:ext cx="56546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Replace each pixel by the median over N pixels (5 pixels, for these examples).  Generalizes to </a:t>
            </a:r>
            <a:r>
              <a:rPr lang="ja-JP" altLang="en-US">
                <a:solidFill>
                  <a:srgbClr val="000000"/>
                </a:solidFill>
                <a:cs typeface="Arial" charset="0"/>
              </a:rPr>
              <a:t>“</a:t>
            </a:r>
            <a:r>
              <a:rPr lang="en-US">
                <a:solidFill>
                  <a:srgbClr val="000000"/>
                </a:solidFill>
                <a:cs typeface="Arial" charset="0"/>
              </a:rPr>
              <a:t>rank order</a:t>
            </a:r>
            <a:r>
              <a:rPr lang="ja-JP" altLang="en-US">
                <a:solidFill>
                  <a:srgbClr val="000000"/>
                </a:solidFill>
                <a:cs typeface="Arial" charset="0"/>
              </a:rPr>
              <a:t>”</a:t>
            </a:r>
            <a:r>
              <a:rPr lang="en-US">
                <a:solidFill>
                  <a:srgbClr val="000000"/>
                </a:solidFill>
                <a:cs typeface="Arial" charset="0"/>
              </a:rPr>
              <a:t> filters.</a:t>
            </a:r>
          </a:p>
        </p:txBody>
      </p:sp>
      <p:sp>
        <p:nvSpPr>
          <p:cNvPr id="215072" name="AutoShape 32"/>
          <p:cNvSpPr>
            <a:spLocks/>
          </p:cNvSpPr>
          <p:nvPr/>
        </p:nvSpPr>
        <p:spPr bwMode="auto">
          <a:xfrm rot="-5400000">
            <a:off x="1638300" y="3390900"/>
            <a:ext cx="228600" cy="762000"/>
          </a:xfrm>
          <a:prstGeom prst="leftBrace">
            <a:avLst>
              <a:gd name="adj1" fmla="val 27778"/>
              <a:gd name="adj2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5073" name="Rectangle 33"/>
          <p:cNvSpPr>
            <a:spLocks noChangeArrowheads="1"/>
          </p:cNvSpPr>
          <p:nvPr/>
        </p:nvSpPr>
        <p:spPr bwMode="auto">
          <a:xfrm>
            <a:off x="762000" y="3962400"/>
            <a:ext cx="1981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5-pixel neighborhood</a:t>
            </a:r>
          </a:p>
        </p:txBody>
      </p:sp>
      <p:sp>
        <p:nvSpPr>
          <p:cNvPr id="215074" name="Rectangle 34"/>
          <p:cNvSpPr>
            <a:spLocks noChangeArrowheads="1"/>
          </p:cNvSpPr>
          <p:nvPr/>
        </p:nvSpPr>
        <p:spPr bwMode="auto">
          <a:xfrm>
            <a:off x="152400" y="2743200"/>
            <a:ext cx="522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In:</a:t>
            </a:r>
          </a:p>
        </p:txBody>
      </p:sp>
      <p:sp>
        <p:nvSpPr>
          <p:cNvPr id="215075" name="Rectangle 35"/>
          <p:cNvSpPr>
            <a:spLocks noChangeArrowheads="1"/>
          </p:cNvSpPr>
          <p:nvPr/>
        </p:nvSpPr>
        <p:spPr bwMode="auto">
          <a:xfrm>
            <a:off x="3973513" y="2743200"/>
            <a:ext cx="725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Out:</a:t>
            </a:r>
          </a:p>
        </p:txBody>
      </p:sp>
      <p:sp>
        <p:nvSpPr>
          <p:cNvPr id="215076" name="Line 36"/>
          <p:cNvSpPr>
            <a:spLocks noChangeShapeType="1"/>
          </p:cNvSpPr>
          <p:nvPr/>
        </p:nvSpPr>
        <p:spPr bwMode="auto">
          <a:xfrm flipV="1">
            <a:off x="9906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77" name="Line 37"/>
          <p:cNvSpPr>
            <a:spLocks noChangeShapeType="1"/>
          </p:cNvSpPr>
          <p:nvPr/>
        </p:nvSpPr>
        <p:spPr bwMode="auto">
          <a:xfrm flipV="1">
            <a:off x="11430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78" name="Line 38"/>
          <p:cNvSpPr>
            <a:spLocks noChangeShapeType="1"/>
          </p:cNvSpPr>
          <p:nvPr/>
        </p:nvSpPr>
        <p:spPr bwMode="auto">
          <a:xfrm flipV="1">
            <a:off x="12954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79" name="Line 39"/>
          <p:cNvSpPr>
            <a:spLocks noChangeShapeType="1"/>
          </p:cNvSpPr>
          <p:nvPr/>
        </p:nvSpPr>
        <p:spPr bwMode="auto">
          <a:xfrm flipV="1">
            <a:off x="1447800" y="58674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0" name="Line 40"/>
          <p:cNvSpPr>
            <a:spLocks noChangeShapeType="1"/>
          </p:cNvSpPr>
          <p:nvPr/>
        </p:nvSpPr>
        <p:spPr bwMode="auto">
          <a:xfrm flipV="1">
            <a:off x="1600200" y="5822950"/>
            <a:ext cx="0" cy="349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1" name="Line 41"/>
          <p:cNvSpPr>
            <a:spLocks noChangeShapeType="1"/>
          </p:cNvSpPr>
          <p:nvPr/>
        </p:nvSpPr>
        <p:spPr bwMode="auto">
          <a:xfrm flipV="1">
            <a:off x="1752600" y="5746750"/>
            <a:ext cx="0" cy="425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2" name="Line 42"/>
          <p:cNvSpPr>
            <a:spLocks noChangeShapeType="1"/>
          </p:cNvSpPr>
          <p:nvPr/>
        </p:nvSpPr>
        <p:spPr bwMode="auto">
          <a:xfrm flipV="1">
            <a:off x="1905000" y="5289550"/>
            <a:ext cx="0" cy="882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3" name="Line 43"/>
          <p:cNvSpPr>
            <a:spLocks noChangeShapeType="1"/>
          </p:cNvSpPr>
          <p:nvPr/>
        </p:nvSpPr>
        <p:spPr bwMode="auto">
          <a:xfrm flipV="1">
            <a:off x="20574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4" name="Rectangle 44"/>
          <p:cNvSpPr>
            <a:spLocks noChangeArrowheads="1"/>
          </p:cNvSpPr>
          <p:nvPr/>
        </p:nvSpPr>
        <p:spPr bwMode="auto">
          <a:xfrm>
            <a:off x="152400" y="5257800"/>
            <a:ext cx="522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In:</a:t>
            </a:r>
          </a:p>
        </p:txBody>
      </p:sp>
      <p:sp>
        <p:nvSpPr>
          <p:cNvPr id="215085" name="Rectangle 45"/>
          <p:cNvSpPr>
            <a:spLocks noChangeArrowheads="1"/>
          </p:cNvSpPr>
          <p:nvPr/>
        </p:nvSpPr>
        <p:spPr bwMode="auto">
          <a:xfrm>
            <a:off x="3973513" y="5257800"/>
            <a:ext cx="725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Out:</a:t>
            </a:r>
          </a:p>
        </p:txBody>
      </p:sp>
      <p:sp>
        <p:nvSpPr>
          <p:cNvPr id="215086" name="Line 46"/>
          <p:cNvSpPr>
            <a:spLocks noChangeShapeType="1"/>
          </p:cNvSpPr>
          <p:nvPr/>
        </p:nvSpPr>
        <p:spPr bwMode="auto">
          <a:xfrm flipV="1">
            <a:off x="22098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7" name="Line 47"/>
          <p:cNvSpPr>
            <a:spLocks noChangeShapeType="1"/>
          </p:cNvSpPr>
          <p:nvPr/>
        </p:nvSpPr>
        <p:spPr bwMode="auto">
          <a:xfrm flipV="1">
            <a:off x="23622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8" name="Line 48"/>
          <p:cNvSpPr>
            <a:spLocks noChangeShapeType="1"/>
          </p:cNvSpPr>
          <p:nvPr/>
        </p:nvSpPr>
        <p:spPr bwMode="auto">
          <a:xfrm flipV="1">
            <a:off x="25146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89" name="Line 49"/>
          <p:cNvSpPr>
            <a:spLocks noChangeShapeType="1"/>
          </p:cNvSpPr>
          <p:nvPr/>
        </p:nvSpPr>
        <p:spPr bwMode="auto">
          <a:xfrm flipV="1">
            <a:off x="26670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0" name="Line 50"/>
          <p:cNvSpPr>
            <a:spLocks noChangeShapeType="1"/>
          </p:cNvSpPr>
          <p:nvPr/>
        </p:nvSpPr>
        <p:spPr bwMode="auto">
          <a:xfrm flipV="1">
            <a:off x="28194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1" name="Line 51"/>
          <p:cNvSpPr>
            <a:spLocks noChangeShapeType="1"/>
          </p:cNvSpPr>
          <p:nvPr/>
        </p:nvSpPr>
        <p:spPr bwMode="auto">
          <a:xfrm flipV="1">
            <a:off x="2971800" y="521335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2" name="Line 52"/>
          <p:cNvSpPr>
            <a:spLocks noChangeShapeType="1"/>
          </p:cNvSpPr>
          <p:nvPr/>
        </p:nvSpPr>
        <p:spPr bwMode="auto">
          <a:xfrm flipV="1">
            <a:off x="45720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3" name="Line 53"/>
          <p:cNvSpPr>
            <a:spLocks noChangeShapeType="1"/>
          </p:cNvSpPr>
          <p:nvPr/>
        </p:nvSpPr>
        <p:spPr bwMode="auto">
          <a:xfrm flipV="1">
            <a:off x="47244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4" name="Line 54"/>
          <p:cNvSpPr>
            <a:spLocks noChangeShapeType="1"/>
          </p:cNvSpPr>
          <p:nvPr/>
        </p:nvSpPr>
        <p:spPr bwMode="auto">
          <a:xfrm flipV="1">
            <a:off x="48768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5" name="Line 55"/>
          <p:cNvSpPr>
            <a:spLocks noChangeShapeType="1"/>
          </p:cNvSpPr>
          <p:nvPr/>
        </p:nvSpPr>
        <p:spPr bwMode="auto">
          <a:xfrm flipV="1">
            <a:off x="5029200" y="582295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6" name="Line 56"/>
          <p:cNvSpPr>
            <a:spLocks noChangeShapeType="1"/>
          </p:cNvSpPr>
          <p:nvPr/>
        </p:nvSpPr>
        <p:spPr bwMode="auto">
          <a:xfrm flipV="1">
            <a:off x="5181600" y="5778500"/>
            <a:ext cx="0" cy="349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7" name="Line 57"/>
          <p:cNvSpPr>
            <a:spLocks noChangeShapeType="1"/>
          </p:cNvSpPr>
          <p:nvPr/>
        </p:nvSpPr>
        <p:spPr bwMode="auto">
          <a:xfrm flipV="1">
            <a:off x="5334000" y="5702300"/>
            <a:ext cx="0" cy="425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8" name="Line 58"/>
          <p:cNvSpPr>
            <a:spLocks noChangeShapeType="1"/>
          </p:cNvSpPr>
          <p:nvPr/>
        </p:nvSpPr>
        <p:spPr bwMode="auto">
          <a:xfrm flipV="1">
            <a:off x="5486400" y="5245100"/>
            <a:ext cx="0" cy="8826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9" name="Line 59"/>
          <p:cNvSpPr>
            <a:spLocks noChangeShapeType="1"/>
          </p:cNvSpPr>
          <p:nvPr/>
        </p:nvSpPr>
        <p:spPr bwMode="auto">
          <a:xfrm flipV="1">
            <a:off x="56388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0" name="Line 60"/>
          <p:cNvSpPr>
            <a:spLocks noChangeShapeType="1"/>
          </p:cNvSpPr>
          <p:nvPr/>
        </p:nvSpPr>
        <p:spPr bwMode="auto">
          <a:xfrm flipV="1">
            <a:off x="57912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1" name="Line 61"/>
          <p:cNvSpPr>
            <a:spLocks noChangeShapeType="1"/>
          </p:cNvSpPr>
          <p:nvPr/>
        </p:nvSpPr>
        <p:spPr bwMode="auto">
          <a:xfrm flipV="1">
            <a:off x="59436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2" name="Line 62"/>
          <p:cNvSpPr>
            <a:spLocks noChangeShapeType="1"/>
          </p:cNvSpPr>
          <p:nvPr/>
        </p:nvSpPr>
        <p:spPr bwMode="auto">
          <a:xfrm flipV="1">
            <a:off x="60960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3" name="Line 63"/>
          <p:cNvSpPr>
            <a:spLocks noChangeShapeType="1"/>
          </p:cNvSpPr>
          <p:nvPr/>
        </p:nvSpPr>
        <p:spPr bwMode="auto">
          <a:xfrm flipV="1">
            <a:off x="62484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4" name="Line 64"/>
          <p:cNvSpPr>
            <a:spLocks noChangeShapeType="1"/>
          </p:cNvSpPr>
          <p:nvPr/>
        </p:nvSpPr>
        <p:spPr bwMode="auto">
          <a:xfrm flipV="1">
            <a:off x="64008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5" name="Line 65"/>
          <p:cNvSpPr>
            <a:spLocks noChangeShapeType="1"/>
          </p:cNvSpPr>
          <p:nvPr/>
        </p:nvSpPr>
        <p:spPr bwMode="auto">
          <a:xfrm flipV="1">
            <a:off x="6553200" y="5168900"/>
            <a:ext cx="0" cy="958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106" name="Text Box 66"/>
          <p:cNvSpPr txBox="1">
            <a:spLocks noChangeArrowheads="1"/>
          </p:cNvSpPr>
          <p:nvPr/>
        </p:nvSpPr>
        <p:spPr bwMode="auto">
          <a:xfrm>
            <a:off x="7375525" y="2708275"/>
            <a:ext cx="15398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333399"/>
                </a:solidFill>
                <a:cs typeface="Arial" charset="0"/>
              </a:rPr>
              <a:t>Spike noise is removed</a:t>
            </a:r>
          </a:p>
        </p:txBody>
      </p:sp>
      <p:sp>
        <p:nvSpPr>
          <p:cNvPr id="215107" name="Text Box 67"/>
          <p:cNvSpPr txBox="1">
            <a:spLocks noChangeArrowheads="1"/>
          </p:cNvSpPr>
          <p:nvPr/>
        </p:nvSpPr>
        <p:spPr bwMode="auto">
          <a:xfrm>
            <a:off x="7391400" y="4800600"/>
            <a:ext cx="15398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333399"/>
                </a:solidFill>
                <a:cs typeface="Arial" charset="0"/>
              </a:rPr>
              <a:t>Monotonic edges remain unchanged</a:t>
            </a:r>
          </a:p>
        </p:txBody>
      </p:sp>
      <p:sp>
        <p:nvSpPr>
          <p:cNvPr id="215108" name="TextBox 67"/>
          <p:cNvSpPr txBox="1">
            <a:spLocks noChangeArrowheads="1"/>
          </p:cNvSpPr>
          <p:nvPr/>
        </p:nvSpPr>
        <p:spPr bwMode="auto">
          <a:xfrm>
            <a:off x="2895600" y="1981200"/>
            <a:ext cx="2320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Median([1 7 1 5 1]) = 1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charset="0"/>
              </a:rPr>
              <a:t>Mean([1 7 1 5 1]) = 2.8</a:t>
            </a:r>
          </a:p>
        </p:txBody>
      </p:sp>
    </p:spTree>
    <p:extLst>
      <p:ext uri="{BB962C8B-B14F-4D97-AF65-F5344CB8AC3E}">
        <p14:creationId xmlns:p14="http://schemas.microsoft.com/office/powerpoint/2010/main" val="24495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Title 1"/>
          <p:cNvSpPr>
            <a:spLocks noGrp="1"/>
          </p:cNvSpPr>
          <p:nvPr>
            <p:ph type="title"/>
          </p:nvPr>
        </p:nvSpPr>
        <p:spPr>
          <a:xfrm>
            <a:off x="1295400" y="-152400"/>
            <a:ext cx="7772400" cy="1143000"/>
          </a:xfrm>
        </p:spPr>
        <p:txBody>
          <a:bodyPr/>
          <a:lstStyle/>
          <a:p>
            <a:r>
              <a:rPr lang="en-US" dirty="0">
                <a:latin typeface="Albertus Extra Bold" charset="0"/>
                <a:cs typeface="Arial" charset="0"/>
              </a:rPr>
              <a:t>Median filtering results</a:t>
            </a:r>
          </a:p>
        </p:txBody>
      </p:sp>
      <p:pic>
        <p:nvPicPr>
          <p:cNvPr id="2160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29146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06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81200"/>
            <a:ext cx="29146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9" name="Rectangle 4"/>
          <p:cNvSpPr>
            <a:spLocks noChangeArrowheads="1"/>
          </p:cNvSpPr>
          <p:nvPr/>
        </p:nvSpPr>
        <p:spPr bwMode="auto">
          <a:xfrm>
            <a:off x="2667000" y="6019800"/>
            <a:ext cx="6477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charset="0"/>
                <a:ea typeface="ＭＳ Ｐゴシック" charset="0"/>
                <a:cs typeface="Arial" charset="0"/>
              </a:rPr>
              <a:t>http://homepages.inf.ed.ac.uk/rbf/HIPR2/mean.htm#guidelines</a:t>
            </a:r>
          </a:p>
        </p:txBody>
      </p:sp>
      <p:sp>
        <p:nvSpPr>
          <p:cNvPr id="216070" name="TextBox 5"/>
          <p:cNvSpPr txBox="1">
            <a:spLocks noChangeArrowheads="1"/>
          </p:cNvSpPr>
          <p:nvPr/>
        </p:nvSpPr>
        <p:spPr bwMode="auto">
          <a:xfrm>
            <a:off x="457200" y="1219200"/>
            <a:ext cx="2984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dobe Caslon Pro" charset="0"/>
                <a:cs typeface="Arial" charset="0"/>
              </a:rPr>
              <a:t>Best for salt and pepper noise</a:t>
            </a:r>
          </a:p>
        </p:txBody>
      </p:sp>
    </p:spTree>
    <p:extLst>
      <p:ext uri="{BB962C8B-B14F-4D97-AF65-F5344CB8AC3E}">
        <p14:creationId xmlns:p14="http://schemas.microsoft.com/office/powerpoint/2010/main" val="27960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321904" y="152400"/>
            <a:ext cx="8458200" cy="571500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Median vs. Gaussian filtering</a:t>
            </a:r>
          </a:p>
        </p:txBody>
      </p:sp>
      <p:graphicFrame>
        <p:nvGraphicFramePr>
          <p:cNvPr id="21506" name="Object 3"/>
          <p:cNvGraphicFramePr>
            <a:graphicFrameLocks noChangeAspect="1"/>
          </p:cNvGraphicFramePr>
          <p:nvPr/>
        </p:nvGraphicFramePr>
        <p:xfrm>
          <a:off x="0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4" imgW="914400" imgH="198720" progId="">
                  <p:embed/>
                </p:oleObj>
              </mc:Choice>
              <mc:Fallback>
                <p:oleObj name="Equation" r:id="rId4" imgW="914400" imgH="19872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219200" cy="149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AutoShape 4"/>
          <p:cNvSpPr>
            <a:spLocks noChangeAspect="1" noChangeArrowheads="1" noTextEdit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1510" name="Picture 9" descr="salt_and_pepper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50951"/>
            <a:ext cx="6019800" cy="5176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 Box 10"/>
          <p:cNvSpPr txBox="1">
            <a:spLocks noChangeArrowheads="1"/>
          </p:cNvSpPr>
          <p:nvPr/>
        </p:nvSpPr>
        <p:spPr bwMode="auto">
          <a:xfrm>
            <a:off x="2362200" y="9144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3x3</a:t>
            </a:r>
          </a:p>
        </p:txBody>
      </p:sp>
      <p:sp>
        <p:nvSpPr>
          <p:cNvPr id="21512" name="Text Box 11"/>
          <p:cNvSpPr txBox="1">
            <a:spLocks noChangeArrowheads="1"/>
          </p:cNvSpPr>
          <p:nvPr/>
        </p:nvSpPr>
        <p:spPr bwMode="auto">
          <a:xfrm>
            <a:off x="4572000" y="9144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5x5</a:t>
            </a:r>
          </a:p>
        </p:txBody>
      </p:sp>
      <p:sp>
        <p:nvSpPr>
          <p:cNvPr id="21513" name="Text Box 12"/>
          <p:cNvSpPr txBox="1">
            <a:spLocks noChangeArrowheads="1"/>
          </p:cNvSpPr>
          <p:nvPr/>
        </p:nvSpPr>
        <p:spPr bwMode="auto">
          <a:xfrm>
            <a:off x="6705600" y="914400"/>
            <a:ext cx="67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7x7</a:t>
            </a:r>
          </a:p>
        </p:txBody>
      </p:sp>
      <p:sp>
        <p:nvSpPr>
          <p:cNvPr id="21514" name="Text Box 13"/>
          <p:cNvSpPr txBox="1">
            <a:spLocks noChangeArrowheads="1"/>
          </p:cNvSpPr>
          <p:nvPr/>
        </p:nvSpPr>
        <p:spPr bwMode="auto">
          <a:xfrm>
            <a:off x="304800" y="2173288"/>
            <a:ext cx="147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Gaussian</a:t>
            </a:r>
          </a:p>
        </p:txBody>
      </p:sp>
      <p:sp>
        <p:nvSpPr>
          <p:cNvPr id="21515" name="Text Box 14"/>
          <p:cNvSpPr txBox="1">
            <a:spLocks noChangeArrowheads="1"/>
          </p:cNvSpPr>
          <p:nvPr/>
        </p:nvSpPr>
        <p:spPr bwMode="auto">
          <a:xfrm>
            <a:off x="566738" y="5105400"/>
            <a:ext cx="1185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428238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Median filter</a:t>
            </a:r>
          </a:p>
        </p:txBody>
      </p:sp>
      <p:pic>
        <p:nvPicPr>
          <p:cNvPr id="125955" name="Picture 2"/>
          <p:cNvPicPr>
            <a:picLocks noChangeAspect="1" noChangeArrowheads="1"/>
          </p:cNvPicPr>
          <p:nvPr/>
        </p:nvPicPr>
        <p:blipFill>
          <a:blip r:embed="rId3" cstate="print"/>
          <a:srcRect t="8824"/>
          <a:stretch>
            <a:fillRect/>
          </a:stretch>
        </p:blipFill>
        <p:spPr bwMode="auto">
          <a:xfrm>
            <a:off x="1055688" y="1295400"/>
            <a:ext cx="66675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6" name="Text Box 7"/>
          <p:cNvSpPr txBox="1">
            <a:spLocks noChangeArrowheads="1"/>
          </p:cNvSpPr>
          <p:nvPr/>
        </p:nvSpPr>
        <p:spPr bwMode="auto">
          <a:xfrm>
            <a:off x="446088" y="1543050"/>
            <a:ext cx="14478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Salt and pepper noise</a:t>
            </a:r>
          </a:p>
        </p:txBody>
      </p:sp>
      <p:sp>
        <p:nvSpPr>
          <p:cNvPr id="125957" name="Line 8"/>
          <p:cNvSpPr>
            <a:spLocks noChangeShapeType="1"/>
          </p:cNvSpPr>
          <p:nvPr/>
        </p:nvSpPr>
        <p:spPr bwMode="auto">
          <a:xfrm>
            <a:off x="14366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58" name="Text Box 9"/>
          <p:cNvSpPr txBox="1">
            <a:spLocks noChangeArrowheads="1"/>
          </p:cNvSpPr>
          <p:nvPr/>
        </p:nvSpPr>
        <p:spPr bwMode="auto">
          <a:xfrm>
            <a:off x="7685088" y="1695450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Median filtered</a:t>
            </a:r>
          </a:p>
        </p:txBody>
      </p:sp>
      <p:sp>
        <p:nvSpPr>
          <p:cNvPr id="125959" name="Line 10"/>
          <p:cNvSpPr>
            <a:spLocks noChangeShapeType="1"/>
          </p:cNvSpPr>
          <p:nvPr/>
        </p:nvSpPr>
        <p:spPr bwMode="auto">
          <a:xfrm flipH="1">
            <a:off x="72278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960" name="TextBox 8"/>
          <p:cNvSpPr txBox="1">
            <a:spLocks noChangeArrowheads="1"/>
          </p:cNvSpPr>
          <p:nvPr/>
        </p:nvSpPr>
        <p:spPr bwMode="auto">
          <a:xfrm>
            <a:off x="7639050" y="6276975"/>
            <a:ext cx="28479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Source: M. Hebert</a:t>
            </a:r>
          </a:p>
        </p:txBody>
      </p:sp>
      <p:sp>
        <p:nvSpPr>
          <p:cNvPr id="125961" name="TextBox 9"/>
          <p:cNvSpPr txBox="1">
            <a:spLocks noChangeArrowheads="1"/>
          </p:cNvSpPr>
          <p:nvPr/>
        </p:nvSpPr>
        <p:spPr bwMode="auto">
          <a:xfrm>
            <a:off x="3038475" y="6030912"/>
            <a:ext cx="3432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Plots of a row of the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Median filter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r>
              <a:rPr lang="en-US" sz="2400" smtClean="0"/>
              <a:t>Median filter is edge preserving</a:t>
            </a:r>
          </a:p>
        </p:txBody>
      </p:sp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3" cstate="print"/>
          <a:srcRect l="18385" t="39160" r="20447" b="10757"/>
          <a:stretch>
            <a:fillRect/>
          </a:stretch>
        </p:blipFill>
        <p:spPr bwMode="auto">
          <a:xfrm>
            <a:off x="1614488" y="1639888"/>
            <a:ext cx="5715000" cy="467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4" name="Picture 2"/>
          <p:cNvPicPr>
            <a:picLocks noChangeAspect="1" noChangeArrowheads="1"/>
          </p:cNvPicPr>
          <p:nvPr/>
        </p:nvPicPr>
        <p:blipFill>
          <a:blip r:embed="rId3" cstate="print"/>
          <a:srcRect l="17436" t="35606" r="15897" b="5316"/>
          <a:stretch>
            <a:fillRect/>
          </a:stretch>
        </p:blipFill>
        <p:spPr bwMode="auto">
          <a:xfrm>
            <a:off x="228600" y="1304925"/>
            <a:ext cx="8686800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5" name="TextBox 4"/>
          <p:cNvSpPr txBox="1">
            <a:spLocks noChangeArrowheads="1"/>
          </p:cNvSpPr>
          <p:nvPr/>
        </p:nvSpPr>
        <p:spPr bwMode="auto">
          <a:xfrm>
            <a:off x="3124200" y="6291263"/>
            <a:ext cx="7620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Aude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Oliva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 &amp; Antonio </a:t>
            </a:r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Torralba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 &amp; Philippe G </a:t>
            </a:r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Schyns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, SIGGRAPH 2006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4478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algn="ctr" eaLnBrk="0" hangingPunct="0">
              <a:defRPr/>
            </a:pPr>
            <a:r>
              <a:rPr lang="en-US" sz="4000" b="0" dirty="0" smtClean="0">
                <a:ea typeface="+mj-ea"/>
                <a:cs typeface="Arial" pitchFamily="34" charset="0"/>
              </a:rPr>
              <a:t>Filtering: </a:t>
            </a:r>
            <a:r>
              <a:rPr lang="en-US" sz="4000" b="0" dirty="0">
                <a:ea typeface="+mj-ea"/>
                <a:cs typeface="Arial" pitchFamily="34" charset="0"/>
              </a:rPr>
              <a:t>Hybrid 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le 1"/>
          <p:cNvSpPr>
            <a:spLocks noGrp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Application: Hybrid Images</a:t>
            </a:r>
          </a:p>
        </p:txBody>
      </p:sp>
      <p:pic>
        <p:nvPicPr>
          <p:cNvPr id="307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1957388"/>
            <a:ext cx="89916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1" name="TextBox 6"/>
          <p:cNvSpPr txBox="1">
            <a:spLocks noChangeArrowheads="1"/>
          </p:cNvSpPr>
          <p:nvPr/>
        </p:nvSpPr>
        <p:spPr bwMode="auto">
          <a:xfrm>
            <a:off x="1295400" y="1428750"/>
            <a:ext cx="1979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</a:rPr>
              <a:t>Gaussian Filter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905001" y="1752600"/>
            <a:ext cx="7620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1943894" y="5066506"/>
            <a:ext cx="6858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4" name="TextBox 11"/>
          <p:cNvSpPr txBox="1">
            <a:spLocks noChangeArrowheads="1"/>
          </p:cNvSpPr>
          <p:nvPr/>
        </p:nvSpPr>
        <p:spPr bwMode="auto">
          <a:xfrm>
            <a:off x="1295400" y="5410200"/>
            <a:ext cx="19954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000000"/>
                </a:solidFill>
              </a:rPr>
              <a:t>Laplacian Filter</a:t>
            </a:r>
          </a:p>
        </p:txBody>
      </p:sp>
      <p:sp>
        <p:nvSpPr>
          <p:cNvPr id="3082" name="Content Placeholder 2"/>
          <p:cNvSpPr>
            <a:spLocks noGrp="1"/>
          </p:cNvSpPr>
          <p:nvPr>
            <p:ph idx="1"/>
          </p:nvPr>
        </p:nvSpPr>
        <p:spPr>
          <a:xfrm>
            <a:off x="3276600" y="1066800"/>
            <a:ext cx="5791200" cy="914400"/>
          </a:xfrm>
        </p:spPr>
        <p:txBody>
          <a:bodyPr/>
          <a:lstStyle/>
          <a:p>
            <a:pPr algn="ctr">
              <a:buFont typeface="Arial" pitchFamily="34" charset="0"/>
              <a:buNone/>
            </a:pPr>
            <a:r>
              <a:rPr lang="en-US" sz="2400" dirty="0" smtClean="0"/>
              <a:t>	A. </a:t>
            </a:r>
            <a:r>
              <a:rPr lang="en-US" sz="2400" dirty="0" err="1" smtClean="0"/>
              <a:t>Oliva</a:t>
            </a:r>
            <a:r>
              <a:rPr lang="en-US" sz="2400" dirty="0" smtClean="0"/>
              <a:t>, A. </a:t>
            </a:r>
            <a:r>
              <a:rPr lang="en-US" sz="2400" dirty="0" err="1" smtClean="0"/>
              <a:t>Torralba</a:t>
            </a:r>
            <a:r>
              <a:rPr lang="en-US" sz="2400" dirty="0" smtClean="0"/>
              <a:t>, P.G. </a:t>
            </a:r>
            <a:r>
              <a:rPr lang="en-US" sz="2400" dirty="0" err="1" smtClean="0"/>
              <a:t>Schyns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smtClean="0">
                <a:hlinkClick r:id="rId7"/>
              </a:rPr>
              <a:t>“Hybrid Images,”</a:t>
            </a:r>
            <a:r>
              <a:rPr lang="en-US" sz="2400" dirty="0" smtClean="0"/>
              <a:t> SIGGRAPH 2006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200400" y="4876800"/>
            <a:ext cx="4371975" cy="1349375"/>
            <a:chOff x="144" y="1161"/>
            <a:chExt cx="6144" cy="2806"/>
          </a:xfrm>
        </p:grpSpPr>
        <p:graphicFrame>
          <p:nvGraphicFramePr>
            <p:cNvPr id="3075" name="Object 3"/>
            <p:cNvGraphicFramePr>
              <a:graphicFrameLocks noChangeAspect="1"/>
            </p:cNvGraphicFramePr>
            <p:nvPr/>
          </p:nvGraphicFramePr>
          <p:xfrm>
            <a:off x="2166" y="2447"/>
            <a:ext cx="1722" cy="1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5" name="Photo Editor Photo" r:id="rId8" imgW="4133333" imgH="2905531" progId="">
                    <p:embed/>
                  </p:oleObj>
                </mc:Choice>
                <mc:Fallback>
                  <p:oleObj name="Photo Editor Photo" r:id="rId8" imgW="4133333" imgH="2905531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447"/>
                          <a:ext cx="1722" cy="1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6" name="Text Box 6"/>
            <p:cNvSpPr txBox="1">
              <a:spLocks noChangeArrowheads="1"/>
            </p:cNvSpPr>
            <p:nvPr/>
          </p:nvSpPr>
          <p:spPr bwMode="auto">
            <a:xfrm>
              <a:off x="2646" y="3714"/>
              <a:ext cx="7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>
                  <a:solidFill>
                    <a:srgbClr val="000000"/>
                  </a:solidFill>
                </a:rPr>
                <a:t>Gaussian</a:t>
              </a:r>
            </a:p>
          </p:txBody>
        </p:sp>
        <p:grpSp>
          <p:nvGrpSpPr>
            <p:cNvPr id="3" name="Group 17"/>
            <p:cNvGrpSpPr>
              <a:grpSpLocks/>
            </p:cNvGrpSpPr>
            <p:nvPr/>
          </p:nvGrpSpPr>
          <p:grpSpPr bwMode="auto">
            <a:xfrm>
              <a:off x="144" y="1161"/>
              <a:ext cx="1824" cy="2679"/>
              <a:chOff x="2064" y="576"/>
              <a:chExt cx="1824" cy="2679"/>
            </a:xfrm>
          </p:grpSpPr>
          <p:sp>
            <p:nvSpPr>
              <p:cNvPr id="3092" name="Freeform 7"/>
              <p:cNvSpPr>
                <a:spLocks/>
              </p:cNvSpPr>
              <p:nvPr/>
            </p:nvSpPr>
            <p:spPr bwMode="auto">
              <a:xfrm>
                <a:off x="2064" y="2304"/>
                <a:ext cx="1824" cy="672"/>
              </a:xfrm>
              <a:custGeom>
                <a:avLst/>
                <a:gdLst>
                  <a:gd name="T0" fmla="*/ 0 w 1824"/>
                  <a:gd name="T1" fmla="*/ 288 h 672"/>
                  <a:gd name="T2" fmla="*/ 816 w 1824"/>
                  <a:gd name="T3" fmla="*/ 672 h 672"/>
                  <a:gd name="T4" fmla="*/ 1824 w 1824"/>
                  <a:gd name="T5" fmla="*/ 384 h 672"/>
                  <a:gd name="T6" fmla="*/ 1008 w 1824"/>
                  <a:gd name="T7" fmla="*/ 0 h 672"/>
                  <a:gd name="T8" fmla="*/ 0 w 1824"/>
                  <a:gd name="T9" fmla="*/ 288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" name="Freeform 8"/>
              <p:cNvSpPr>
                <a:spLocks/>
              </p:cNvSpPr>
              <p:nvPr/>
            </p:nvSpPr>
            <p:spPr bwMode="auto">
              <a:xfrm>
                <a:off x="2880" y="576"/>
                <a:ext cx="144" cy="53"/>
              </a:xfrm>
              <a:custGeom>
                <a:avLst/>
                <a:gdLst>
                  <a:gd name="T0" fmla="*/ 0 w 1824"/>
                  <a:gd name="T1" fmla="*/ 0 h 672"/>
                  <a:gd name="T2" fmla="*/ 0 w 1824"/>
                  <a:gd name="T3" fmla="*/ 0 h 672"/>
                  <a:gd name="T4" fmla="*/ 0 w 1824"/>
                  <a:gd name="T5" fmla="*/ 0 h 672"/>
                  <a:gd name="T6" fmla="*/ 0 w 1824"/>
                  <a:gd name="T7" fmla="*/ 0 h 672"/>
                  <a:gd name="T8" fmla="*/ 0 w 1824"/>
                  <a:gd name="T9" fmla="*/ 0 h 6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72"/>
                  <a:gd name="T17" fmla="*/ 1824 w 1824"/>
                  <a:gd name="T18" fmla="*/ 672 h 6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72">
                    <a:moveTo>
                      <a:pt x="0" y="288"/>
                    </a:moveTo>
                    <a:lnTo>
                      <a:pt x="816" y="672"/>
                    </a:lnTo>
                    <a:lnTo>
                      <a:pt x="1824" y="384"/>
                    </a:lnTo>
                    <a:lnTo>
                      <a:pt x="1008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4" name="Line 9"/>
              <p:cNvSpPr>
                <a:spLocks noChangeShapeType="1"/>
              </p:cNvSpPr>
              <p:nvPr/>
            </p:nvSpPr>
            <p:spPr bwMode="auto">
              <a:xfrm>
                <a:off x="2880" y="606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" name="Line 10"/>
              <p:cNvSpPr>
                <a:spLocks noChangeShapeType="1"/>
              </p:cNvSpPr>
              <p:nvPr/>
            </p:nvSpPr>
            <p:spPr bwMode="auto">
              <a:xfrm>
                <a:off x="3024" y="609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" name="Line 11"/>
              <p:cNvSpPr>
                <a:spLocks noChangeShapeType="1"/>
              </p:cNvSpPr>
              <p:nvPr/>
            </p:nvSpPr>
            <p:spPr bwMode="auto">
              <a:xfrm>
                <a:off x="2952" y="630"/>
                <a:ext cx="0" cy="20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" name="Freeform 12"/>
              <p:cNvSpPr>
                <a:spLocks/>
              </p:cNvSpPr>
              <p:nvPr/>
            </p:nvSpPr>
            <p:spPr bwMode="auto">
              <a:xfrm>
                <a:off x="2880" y="596"/>
                <a:ext cx="72" cy="2060"/>
              </a:xfrm>
              <a:custGeom>
                <a:avLst/>
                <a:gdLst>
                  <a:gd name="T0" fmla="*/ 0 w 72"/>
                  <a:gd name="T1" fmla="*/ 2036 h 2060"/>
                  <a:gd name="T2" fmla="*/ 0 w 72"/>
                  <a:gd name="T3" fmla="*/ 0 h 2060"/>
                  <a:gd name="T4" fmla="*/ 72 w 72"/>
                  <a:gd name="T5" fmla="*/ 36 h 2060"/>
                  <a:gd name="T6" fmla="*/ 72 w 72"/>
                  <a:gd name="T7" fmla="*/ 2060 h 2060"/>
                  <a:gd name="T8" fmla="*/ 0 w 72"/>
                  <a:gd name="T9" fmla="*/ 2036 h 20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60"/>
                  <a:gd name="T17" fmla="*/ 72 w 72"/>
                  <a:gd name="T18" fmla="*/ 2060 h 20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60">
                    <a:moveTo>
                      <a:pt x="0" y="2036"/>
                    </a:moveTo>
                    <a:lnTo>
                      <a:pt x="0" y="0"/>
                    </a:lnTo>
                    <a:lnTo>
                      <a:pt x="72" y="36"/>
                    </a:lnTo>
                    <a:lnTo>
                      <a:pt x="72" y="2060"/>
                    </a:lnTo>
                    <a:lnTo>
                      <a:pt x="0" y="203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" name="Freeform 13"/>
              <p:cNvSpPr>
                <a:spLocks/>
              </p:cNvSpPr>
              <p:nvPr/>
            </p:nvSpPr>
            <p:spPr bwMode="auto">
              <a:xfrm>
                <a:off x="2952" y="608"/>
                <a:ext cx="72" cy="2044"/>
              </a:xfrm>
              <a:custGeom>
                <a:avLst/>
                <a:gdLst>
                  <a:gd name="T0" fmla="*/ 0 w 72"/>
                  <a:gd name="T1" fmla="*/ 16 h 2044"/>
                  <a:gd name="T2" fmla="*/ 0 w 72"/>
                  <a:gd name="T3" fmla="*/ 2044 h 2044"/>
                  <a:gd name="T4" fmla="*/ 72 w 72"/>
                  <a:gd name="T5" fmla="*/ 2016 h 2044"/>
                  <a:gd name="T6" fmla="*/ 72 w 72"/>
                  <a:gd name="T7" fmla="*/ 0 h 2044"/>
                  <a:gd name="T8" fmla="*/ 0 w 72"/>
                  <a:gd name="T9" fmla="*/ 16 h 20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2044"/>
                  <a:gd name="T17" fmla="*/ 72 w 72"/>
                  <a:gd name="T18" fmla="*/ 2044 h 20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2044">
                    <a:moveTo>
                      <a:pt x="0" y="16"/>
                    </a:moveTo>
                    <a:lnTo>
                      <a:pt x="0" y="2044"/>
                    </a:lnTo>
                    <a:lnTo>
                      <a:pt x="72" y="2016"/>
                    </a:lnTo>
                    <a:lnTo>
                      <a:pt x="72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" name="Text Box 14"/>
              <p:cNvSpPr txBox="1">
                <a:spLocks noChangeArrowheads="1"/>
              </p:cNvSpPr>
              <p:nvPr/>
            </p:nvSpPr>
            <p:spPr bwMode="auto">
              <a:xfrm>
                <a:off x="2508" y="3024"/>
                <a:ext cx="884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0">
                    <a:solidFill>
                      <a:srgbClr val="000000"/>
                    </a:solidFill>
                  </a:rPr>
                  <a:t>unit impulse</a:t>
                </a:r>
              </a:p>
            </p:txBody>
          </p:sp>
        </p:grpSp>
        <p:pic>
          <p:nvPicPr>
            <p:cNvPr id="3088" name="Picture 15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968" y="2807"/>
              <a:ext cx="288" cy="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9" name="Picture 20" descr="log"/>
            <p:cNvPicPr>
              <a:picLocks noChangeAspect="1" noChangeArrowheads="1"/>
            </p:cNvPicPr>
            <p:nvPr/>
          </p:nvPicPr>
          <p:blipFill>
            <a:blip r:embed="rId11" cstate="print">
              <a:lum contrast="20000"/>
            </a:blip>
            <a:srcRect/>
            <a:stretch>
              <a:fillRect/>
            </a:stretch>
          </p:blipFill>
          <p:spPr bwMode="auto">
            <a:xfrm>
              <a:off x="4032" y="2361"/>
              <a:ext cx="1680" cy="1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90" name="Picture 16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23" y="2731"/>
              <a:ext cx="338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91" name="Text Box 5"/>
            <p:cNvSpPr txBox="1">
              <a:spLocks noChangeArrowheads="1"/>
            </p:cNvSpPr>
            <p:nvPr/>
          </p:nvSpPr>
          <p:spPr bwMode="auto">
            <a:xfrm>
              <a:off x="4748" y="3697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b="0">
                  <a:solidFill>
                    <a:srgbClr val="000000"/>
                  </a:solidFill>
                </a:rPr>
                <a:t>Laplacian of Gaussian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871663" y="2133600"/>
            <a:ext cx="863600" cy="2519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1908175" y="2528888"/>
          <a:ext cx="83343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Photo Editor Photo" r:id="rId13" imgW="4133333" imgH="2905531" progId="">
                  <p:embed/>
                </p:oleObj>
              </mc:Choice>
              <mc:Fallback>
                <p:oleObj name="Photo Editor Photo" r:id="rId13" imgW="4133333" imgH="2905531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528888"/>
                        <a:ext cx="83343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5" name="Picture 20" descr="log"/>
          <p:cNvPicPr>
            <a:picLocks noChangeAspect="1" noChangeArrowheads="1"/>
          </p:cNvPicPr>
          <p:nvPr/>
        </p:nvPicPr>
        <p:blipFill>
          <a:blip r:embed="rId11" cstate="print">
            <a:lum contrast="20000"/>
          </a:blip>
          <a:srcRect/>
          <a:stretch>
            <a:fillRect/>
          </a:stretch>
        </p:blipFill>
        <p:spPr bwMode="auto">
          <a:xfrm>
            <a:off x="1871663" y="3860800"/>
            <a:ext cx="836612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1" grpId="0"/>
      <p:bldP spid="7066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8" name="Picture 2"/>
          <p:cNvPicPr>
            <a:picLocks noChangeAspect="1" noChangeArrowheads="1"/>
          </p:cNvPicPr>
          <p:nvPr/>
        </p:nvPicPr>
        <p:blipFill>
          <a:blip r:embed="rId3" cstate="print"/>
          <a:srcRect l="17436" t="34441" r="16409" b="6117"/>
          <a:stretch>
            <a:fillRect/>
          </a:stretch>
        </p:blipFill>
        <p:spPr bwMode="auto">
          <a:xfrm>
            <a:off x="228600" y="1066800"/>
            <a:ext cx="8686800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9" name="TextBox 5"/>
          <p:cNvSpPr txBox="1">
            <a:spLocks noChangeArrowheads="1"/>
          </p:cNvSpPr>
          <p:nvPr/>
        </p:nvSpPr>
        <p:spPr bwMode="auto">
          <a:xfrm>
            <a:off x="3124200" y="6096000"/>
            <a:ext cx="7620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Aude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Oliva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 &amp; Antonio </a:t>
            </a:r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Torralba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 &amp; Philippe G </a:t>
            </a:r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Schyns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, SIGGRAPH 2006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2" name="Picture 2"/>
          <p:cNvPicPr>
            <a:picLocks noChangeAspect="1" noChangeArrowheads="1"/>
          </p:cNvPicPr>
          <p:nvPr/>
        </p:nvPicPr>
        <p:blipFill>
          <a:blip r:embed="rId3" cstate="print"/>
          <a:srcRect l="17436" t="16850" r="16409" b="5316"/>
          <a:stretch>
            <a:fillRect/>
          </a:stretch>
        </p:blipFill>
        <p:spPr bwMode="auto">
          <a:xfrm>
            <a:off x="990600" y="1066800"/>
            <a:ext cx="6781800" cy="509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053" name="TextBox 4"/>
          <p:cNvSpPr txBox="1">
            <a:spLocks noChangeArrowheads="1"/>
          </p:cNvSpPr>
          <p:nvPr/>
        </p:nvSpPr>
        <p:spPr bwMode="auto">
          <a:xfrm>
            <a:off x="3200400" y="6248400"/>
            <a:ext cx="7620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Aude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Oliva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 &amp; Antonio </a:t>
            </a:r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Torralba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 &amp; Philippe G </a:t>
            </a:r>
            <a:r>
              <a:rPr lang="en-US" sz="1600" b="0" dirty="0" err="1">
                <a:solidFill>
                  <a:srgbClr val="000000"/>
                </a:solidFill>
                <a:latin typeface="Calibri" pitchFamily="34" charset="0"/>
              </a:rPr>
              <a:t>Schyns</a:t>
            </a:r>
            <a:r>
              <a:rPr lang="en-US" sz="1600" b="0" dirty="0">
                <a:solidFill>
                  <a:srgbClr val="000000"/>
                </a:solidFill>
                <a:latin typeface="Calibri" pitchFamily="34" charset="0"/>
              </a:rPr>
              <a:t>, SIGGRAPH 2006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5257800"/>
          </a:xfrm>
        </p:spPr>
        <p:txBody>
          <a:bodyPr/>
          <a:lstStyle/>
          <a:p>
            <a:r>
              <a:rPr lang="en-US" sz="2800" dirty="0" smtClean="0"/>
              <a:t>Image “noise”</a:t>
            </a:r>
          </a:p>
          <a:p>
            <a:r>
              <a:rPr lang="en-US" sz="2800" dirty="0" smtClean="0"/>
              <a:t>Linear filters and convolution useful for</a:t>
            </a:r>
          </a:p>
          <a:p>
            <a:pPr lvl="1"/>
            <a:r>
              <a:rPr lang="en-US" sz="2400" dirty="0" smtClean="0"/>
              <a:t>Enhancing images (smoothing, removing noise)</a:t>
            </a:r>
          </a:p>
          <a:p>
            <a:pPr lvl="2"/>
            <a:r>
              <a:rPr lang="en-US" sz="2000" dirty="0" smtClean="0"/>
              <a:t>Box filter</a:t>
            </a:r>
          </a:p>
          <a:p>
            <a:pPr lvl="2"/>
            <a:r>
              <a:rPr lang="en-US" sz="2000" dirty="0" smtClean="0"/>
              <a:t>Gaussian filter</a:t>
            </a:r>
          </a:p>
          <a:p>
            <a:pPr lvl="2"/>
            <a:r>
              <a:rPr lang="en-US" sz="2000" dirty="0" smtClean="0"/>
              <a:t>Impact of scale / width of smoothing filter</a:t>
            </a:r>
          </a:p>
          <a:p>
            <a:pPr lvl="1"/>
            <a:r>
              <a:rPr lang="en-US" sz="2400" dirty="0" smtClean="0"/>
              <a:t>Detecting features (next time)</a:t>
            </a:r>
          </a:p>
          <a:p>
            <a:r>
              <a:rPr lang="en-US" sz="2800" dirty="0" smtClean="0"/>
              <a:t>Median filter: a non-linear filter, edge-preserving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5139" y="152400"/>
            <a:ext cx="4032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Color Transforms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1219200"/>
            <a:ext cx="8458200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"/>
            </a:pPr>
            <a:r>
              <a:rPr lang="en-US" sz="2400" dirty="0" smtClean="0"/>
              <a:t> Adding the same value to each color channel not only increases the apparent intensity of each pixel.</a:t>
            </a:r>
          </a:p>
          <a:p>
            <a:pPr>
              <a:buFont typeface="Wingdings" charset="2"/>
              <a:buChar char=""/>
            </a:pPr>
            <a:r>
              <a:rPr lang="en-US" sz="2400" dirty="0" smtClean="0"/>
              <a:t>  Affects the pixel’s hue and saturation.</a:t>
            </a:r>
          </a:p>
          <a:p>
            <a:pPr>
              <a:buFont typeface="Wingdings" charset="2"/>
              <a:buChar char=""/>
            </a:pPr>
            <a:r>
              <a:rPr lang="en-US" sz="2400" dirty="0" smtClean="0"/>
              <a:t> Compute and manipulate luminance, Y, and then re-compute RGB</a:t>
            </a:r>
          </a:p>
          <a:p>
            <a:pPr>
              <a:buFont typeface="Wingdings" charset="2"/>
              <a:buChar char=""/>
            </a:pPr>
            <a:r>
              <a:rPr lang="en-US" sz="2400" dirty="0" smtClean="0"/>
              <a:t> Color balancing (e.g., to compensate for incandescent lighting) can be performed either by multiplying each channel with a different scale factor</a:t>
            </a:r>
          </a:p>
          <a:p>
            <a:pPr>
              <a:buFont typeface="Wingdings" charset="2"/>
              <a:buChar char=""/>
            </a:pPr>
            <a:r>
              <a:rPr lang="en-US" sz="2400" dirty="0" smtClean="0"/>
              <a:t> Mapping to XYZ color space, changing the nominal white point, and mapping back to RGB, which can be written down using a linear 3 × 3 color twist transform matrix.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latin typeface="Calibri" charset="0"/>
                <a:ea typeface="宋体" charset="0"/>
              </a:rPr>
              <a:t>XYZ Color Space</a:t>
            </a: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5257800"/>
          </a:xfrm>
        </p:spPr>
        <p:txBody>
          <a:bodyPr/>
          <a:lstStyle/>
          <a:p>
            <a:pPr eaLnBrk="1" hangingPunct="1"/>
            <a:endParaRPr lang="en-US" altLang="zh-CN" dirty="0">
              <a:latin typeface="Calibri" charset="0"/>
              <a:ea typeface="宋体" charset="0"/>
            </a:endParaRPr>
          </a:p>
          <a:p>
            <a:pPr eaLnBrk="1" hangingPunct="1"/>
            <a:endParaRPr lang="en-US" altLang="zh-CN" dirty="0">
              <a:latin typeface="Calibri" charset="0"/>
              <a:ea typeface="宋体" charset="0"/>
            </a:endParaRPr>
          </a:p>
          <a:p>
            <a:pPr eaLnBrk="1" hangingPunct="1"/>
            <a:endParaRPr lang="en-US" altLang="zh-CN" dirty="0">
              <a:latin typeface="Calibri" charset="0"/>
              <a:ea typeface="宋体" charset="0"/>
            </a:endParaRPr>
          </a:p>
          <a:p>
            <a:pPr eaLnBrk="1" hangingPunct="1"/>
            <a:r>
              <a:rPr lang="en-US" altLang="zh-CN" dirty="0">
                <a:latin typeface="Calibri" charset="0"/>
                <a:ea typeface="宋体" charset="0"/>
              </a:rPr>
              <a:t>Chromaticity coordinates</a:t>
            </a:r>
          </a:p>
          <a:p>
            <a:pPr eaLnBrk="1" hangingPunct="1"/>
            <a:endParaRPr lang="zh-CN" altLang="en-US" dirty="0">
              <a:latin typeface="Calibri" charset="0"/>
              <a:ea typeface="宋体" charset="0"/>
            </a:endParaRP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213"/>
            <a:ext cx="7775575" cy="152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005263"/>
            <a:ext cx="730567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57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>
                <a:latin typeface="Calibri" charset="0"/>
                <a:ea typeface="宋体" charset="0"/>
              </a:rPr>
              <a:t>YUV Color Space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  <a:ea typeface="宋体" charset="0"/>
              </a:rPr>
              <a:t>YUV for video transmission</a:t>
            </a:r>
          </a:p>
          <a:p>
            <a:pPr lvl="1" eaLnBrk="1" hangingPunct="1"/>
            <a:r>
              <a:rPr lang="en-US" altLang="zh-CN" dirty="0" err="1">
                <a:solidFill>
                  <a:srgbClr val="FF0000"/>
                </a:solidFill>
                <a:latin typeface="Calibri" charset="0"/>
                <a:ea typeface="宋体" charset="0"/>
              </a:rPr>
              <a:t>Luma</a:t>
            </a:r>
            <a:r>
              <a:rPr lang="en-US" altLang="zh-CN" dirty="0">
                <a:latin typeface="Calibri" charset="0"/>
                <a:ea typeface="宋体" charset="0"/>
              </a:rPr>
              <a:t> </a:t>
            </a:r>
          </a:p>
          <a:p>
            <a:pPr lvl="1" eaLnBrk="1" hangingPunct="1"/>
            <a:endParaRPr lang="en-US" altLang="zh-CN" dirty="0">
              <a:latin typeface="Calibri" charset="0"/>
              <a:ea typeface="宋体" charset="0"/>
            </a:endParaRPr>
          </a:p>
          <a:p>
            <a:pPr lvl="1" eaLnBrk="1" hangingPunct="1"/>
            <a:endParaRPr lang="en-US" altLang="zh-CN" dirty="0">
              <a:latin typeface="Calibri" charset="0"/>
              <a:ea typeface="宋体" charset="0"/>
            </a:endParaRPr>
          </a:p>
          <a:p>
            <a:pPr lvl="1" eaLnBrk="1" hangingPunct="1"/>
            <a:r>
              <a:rPr lang="en-US" altLang="zh-CN" dirty="0">
                <a:latin typeface="Calibri" charset="0"/>
                <a:ea typeface="宋体" charset="0"/>
              </a:rPr>
              <a:t>Two lower frequency </a:t>
            </a:r>
            <a:r>
              <a:rPr lang="en-US" altLang="zh-CN" dirty="0" err="1">
                <a:solidFill>
                  <a:srgbClr val="FF0000"/>
                </a:solidFill>
                <a:latin typeface="Calibri" charset="0"/>
                <a:ea typeface="宋体" charset="0"/>
              </a:rPr>
              <a:t>chroma</a:t>
            </a:r>
            <a:r>
              <a:rPr lang="en-US" altLang="zh-CN" dirty="0">
                <a:latin typeface="Calibri" charset="0"/>
                <a:ea typeface="宋体" charset="0"/>
              </a:rPr>
              <a:t> channels</a:t>
            </a:r>
          </a:p>
          <a:p>
            <a:pPr lvl="1" eaLnBrk="1" hangingPunct="1"/>
            <a:endParaRPr lang="en-US" altLang="zh-CN" dirty="0">
              <a:latin typeface="Calibri" charset="0"/>
              <a:ea typeface="宋体" charset="0"/>
            </a:endParaRP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209800"/>
            <a:ext cx="6032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962400"/>
            <a:ext cx="2792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800600"/>
            <a:ext cx="31527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53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frac{1}{(2k+1)^2}\sum_{u=-k}^{k} \sum_{v=-k}^{k}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604.75"/>
  <p:tag name="PICTUREFILESIZE" val="5404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-$&#10;\end{document}&#10;"/>
  <p:tag name="EXTERNALNAME" val="Edittex"/>
  <p:tag name="BLEND" val="False"/>
  <p:tag name="TRANSPARENT" val="False"/>
  <p:tag name="BITMAPFORMAT" val="bmpmono"/>
  <p:tag name="DEBUGINTERACTIVE" val="True"/>
  <p:tag name="ORIGWIDTH" val="48.6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$&#10;\end{document}&#10;"/>
  <p:tag name="EXTERNALNAME" val="Edittex"/>
  <p:tag name="BLEND" val="False"/>
  <p:tag name="TRANSPARENT" val="False"/>
  <p:tag name="BITMAPFORMAT" val="bmpmono"/>
  <p:tag name="DEBUGINTERACTIVE" val="True"/>
  <p:tag name="ORIGWIDTH" val="55.7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heme/theme1.xml><?xml version="1.0" encoding="utf-8"?>
<a:theme xmlns:a="http://schemas.openxmlformats.org/drawingml/2006/main" name="Abstrac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16426</TotalTime>
  <Words>3723</Words>
  <Application>Microsoft Macintosh PowerPoint</Application>
  <PresentationFormat>On-screen Show (4:3)</PresentationFormat>
  <Paragraphs>1602</Paragraphs>
  <Slides>69</Slides>
  <Notes>45</Notes>
  <HiddenSlides>1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6" baseType="lpstr">
      <vt:lpstr>Adobe Caslon Pro</vt:lpstr>
      <vt:lpstr>Albertus Extra Bold</vt:lpstr>
      <vt:lpstr>BlairMdITC TT-Medium</vt:lpstr>
      <vt:lpstr>Calibri</vt:lpstr>
      <vt:lpstr>Courier New</vt:lpstr>
      <vt:lpstr>ＭＳ Ｐゴシック</vt:lpstr>
      <vt:lpstr>Myriad Roman</vt:lpstr>
      <vt:lpstr>Symbol</vt:lpstr>
      <vt:lpstr>Tahoma</vt:lpstr>
      <vt:lpstr>Times</vt:lpstr>
      <vt:lpstr>Times 10 Roman</vt:lpstr>
      <vt:lpstr>Wingdings</vt:lpstr>
      <vt:lpstr>宋体</vt:lpstr>
      <vt:lpstr>Arial</vt:lpstr>
      <vt:lpstr>Abstract</vt:lpstr>
      <vt:lpstr>Photo Editor Photo</vt:lpstr>
      <vt:lpstr>Equation</vt:lpstr>
      <vt:lpstr> Image Processing</vt:lpstr>
      <vt:lpstr>PowerPoint Presentation</vt:lpstr>
      <vt:lpstr>PowerPoint Presentation</vt:lpstr>
      <vt:lpstr>PowerPoint Presentation</vt:lpstr>
      <vt:lpstr>Color Filter Arrays</vt:lpstr>
      <vt:lpstr>Color Balance</vt:lpstr>
      <vt:lpstr>PowerPoint Presentation</vt:lpstr>
      <vt:lpstr>XYZ Color Space</vt:lpstr>
      <vt:lpstr>YUV Color Space</vt:lpstr>
      <vt:lpstr>YCrCb Color Space</vt:lpstr>
      <vt:lpstr>HSV Color Space</vt:lpstr>
      <vt:lpstr>HSV Color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Locally Adaptive  Histograms</vt:lpstr>
      <vt:lpstr>Locally Adaptive  Histograms</vt:lpstr>
      <vt:lpstr>PowerPoint Presentation</vt:lpstr>
      <vt:lpstr>Correlation</vt:lpstr>
      <vt:lpstr>Correlation</vt:lpstr>
      <vt:lpstr>Weighted Moving Average</vt:lpstr>
      <vt:lpstr>Moving Average In 2D</vt:lpstr>
      <vt:lpstr>Moving Average In 2D</vt:lpstr>
      <vt:lpstr>Moving Average In 2D</vt:lpstr>
      <vt:lpstr>Moving Average In 2D</vt:lpstr>
      <vt:lpstr>Moving Average In 2D</vt:lpstr>
      <vt:lpstr>Correlation filtering</vt:lpstr>
      <vt:lpstr>Correlation filtering</vt:lpstr>
      <vt:lpstr>Moving average</vt:lpstr>
      <vt:lpstr>Averaging filter</vt:lpstr>
      <vt:lpstr>Smoothing by averaging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Sharpening</vt:lpstr>
      <vt:lpstr>Smoothing with box filter</vt:lpstr>
      <vt:lpstr>Gaussian Kernel</vt:lpstr>
      <vt:lpstr>Gaussian filter</vt:lpstr>
      <vt:lpstr>Choosing kernel width</vt:lpstr>
      <vt:lpstr>Choosing kernel width</vt:lpstr>
      <vt:lpstr>Example: Smoothing with a Gaussian</vt:lpstr>
      <vt:lpstr>Mean vs. Gaussian filtering</vt:lpstr>
      <vt:lpstr>Gaussian filters</vt:lpstr>
      <vt:lpstr>Smoothing filters - properties</vt:lpstr>
      <vt:lpstr>Convolution</vt:lpstr>
      <vt:lpstr>Convolution vs. correlation</vt:lpstr>
      <vt:lpstr>Boundary issues</vt:lpstr>
      <vt:lpstr>Alternative: Median filtering</vt:lpstr>
      <vt:lpstr>Median filter</vt:lpstr>
      <vt:lpstr>Median filter</vt:lpstr>
      <vt:lpstr>Median filtering results</vt:lpstr>
      <vt:lpstr>Median vs. Gaussian filtering</vt:lpstr>
      <vt:lpstr>Median filter</vt:lpstr>
      <vt:lpstr>Median filter</vt:lpstr>
      <vt:lpstr>PowerPoint Presentation</vt:lpstr>
      <vt:lpstr>Application: Hybrid Images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3D Video Segmentation, Recognition, and Retrieval </dc:title>
  <dc:creator>praba</dc:creator>
  <cp:lastModifiedBy>Microsoft Office User</cp:lastModifiedBy>
  <cp:revision>214</cp:revision>
  <dcterms:created xsi:type="dcterms:W3CDTF">2013-01-21T14:53:58Z</dcterms:created>
  <dcterms:modified xsi:type="dcterms:W3CDTF">2018-01-10T02:55:34Z</dcterms:modified>
</cp:coreProperties>
</file>